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66" r:id="rId3"/>
    <p:sldId id="257" r:id="rId4"/>
    <p:sldId id="258" r:id="rId5"/>
    <p:sldId id="259" r:id="rId6"/>
    <p:sldId id="264" r:id="rId7"/>
    <p:sldId id="267" r:id="rId8"/>
    <p:sldId id="268" r:id="rId9"/>
    <p:sldId id="260" r:id="rId10"/>
    <p:sldId id="261" r:id="rId11"/>
    <p:sldId id="262" r:id="rId12"/>
    <p:sldId id="263" r:id="rId13"/>
    <p:sldId id="265" r:id="rId14"/>
    <p:sldId id="269" r:id="rId15"/>
    <p:sldId id="270" r:id="rId16"/>
    <p:sldId id="271" r:id="rId17"/>
  </p:sldIdLst>
  <p:sldSz cx="14630400" cy="8229600"/>
  <p:notesSz cx="8229600" cy="14630400"/>
  <p:embeddedFontLst>
    <p:embeddedFont>
      <p:font typeface="Nunito Semi Bold" panose="020B0604020202020204" charset="0"/>
      <p:regular r:id="rId19"/>
    </p:embeddedFont>
    <p:embeddedFont>
      <p:font typeface="PT Sans" panose="020B0503020203020204" pitchFamily="34" charset="0"/>
      <p:regular r:id="rId20"/>
      <p:bold r:id="rId21"/>
      <p:italic r:id="rId22"/>
      <p:boldItalic r:id="rId23"/>
    </p:embeddedFont>
  </p:embeddedFontLst>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10"/>
  </p:normalViewPr>
  <p:slideViewPr>
    <p:cSldViewPr snapToGrid="0" snapToObjects="1">
      <p:cViewPr varScale="1">
        <p:scale>
          <a:sx n="57" d="100"/>
          <a:sy n="57" d="100"/>
        </p:scale>
        <p:origin x="93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57415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80ABD-A84D-F939-C2B3-73D7D8C36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B64C72-B42E-4D87-6C24-ABA2456B2E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61112-5E9A-1DDB-5761-AC5C313CDA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9FA6D5-E881-4764-B5FE-4ACC3D37CEF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79230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A5BD9-96DA-5BE6-99CA-45EF5DB59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882D4-C05A-05F3-938A-8EDBC20B3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238EE-7BBB-EB50-5E0F-736E4D4BE2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D6F20D-8D19-0F30-4B77-56A31A35333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0712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1F1E-A4F4-44F2-0A2C-E394D3D6C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20C9CE-9C86-F7E2-246A-5BE55A948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7DEB9-4159-0E0C-E7E6-FA36D891C3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95AE26-8560-0592-E8C7-824DC000482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60575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5DAB3-C245-CAF3-88E2-6DD78E8E12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3892FF-940D-4BE3-09C3-3BE7A21F3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0F07D-B54B-E142-2561-6C1DBD431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EB14CC-BA78-794F-B2E8-36BF2D0CDABB}"/>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708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6456E-EE75-B9E8-1CA4-7A016AB5F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E7F06D-F070-36CB-3F62-F6F7E1FB45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A37F4-5947-CB71-8B63-B3CC317347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6645A7-A059-3A0F-6B3F-01AC65A4A2C4}"/>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99570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A6B6B-9E5E-B45E-D805-8F1EEA031D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D0C03-F23B-686E-B43C-A4752F808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7D61D-3884-4063-9D45-13B9780186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47DED6-ACBF-E2E9-A70D-9F20CD1BB57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6408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4559062" y="3264872"/>
            <a:ext cx="5512276" cy="849928"/>
          </a:xfrm>
          <a:prstGeom prst="rect">
            <a:avLst/>
          </a:prstGeom>
          <a:noFill/>
          <a:ln/>
        </p:spPr>
        <p:txBody>
          <a:bodyPr wrap="square" lIns="0" tIns="0" rIns="0" bIns="0" rtlCol="0" anchor="t"/>
          <a:lstStyle/>
          <a:p>
            <a:pPr marL="0" indent="0" algn="ctr"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PmuMentor</a:t>
            </a:r>
            <a:endParaRPr lang="en-US" sz="4400" dirty="0"/>
          </a:p>
        </p:txBody>
      </p:sp>
      <p:sp>
        <p:nvSpPr>
          <p:cNvPr id="4" name="Text 1"/>
          <p:cNvSpPr/>
          <p:nvPr/>
        </p:nvSpPr>
        <p:spPr>
          <a:xfrm>
            <a:off x="3390662" y="4425610"/>
            <a:ext cx="5850944" cy="1234480"/>
          </a:xfrm>
          <a:prstGeom prst="rect">
            <a:avLst/>
          </a:prstGeom>
          <a:noFill/>
          <a:ln/>
        </p:spPr>
        <p:txBody>
          <a:bodyPr wrap="square" lIns="0" tIns="0" rIns="0" bIns="0" rtlCol="0" anchor="t"/>
          <a:lstStyle/>
          <a:p>
            <a:pPr marL="0" indent="0" algn="l" rtl="0">
              <a:lnSpc>
                <a:spcPts val="3000"/>
              </a:lnSpc>
              <a:buNone/>
            </a:pPr>
            <a:r>
              <a:rPr lang="en-US" sz="2400" dirty="0">
                <a:solidFill>
                  <a:srgbClr val="FFFFFF"/>
                </a:solidFill>
                <a:latin typeface="PT Sans" pitchFamily="34" charset="0"/>
                <a:ea typeface="PT Sans" pitchFamily="34" charset="-122"/>
                <a:cs typeface="PT Sans" pitchFamily="34" charset="-120"/>
              </a:rPr>
              <a:t>Student Name: </a:t>
            </a:r>
          </a:p>
          <a:p>
            <a:pPr marL="0" indent="0" algn="l" rtl="0">
              <a:lnSpc>
                <a:spcPts val="3000"/>
              </a:lnSpc>
              <a:buNone/>
            </a:pPr>
            <a:r>
              <a:rPr lang="en-US" sz="2400" dirty="0">
                <a:solidFill>
                  <a:srgbClr val="FFFFFF"/>
                </a:solidFill>
                <a:latin typeface="PT Sans" pitchFamily="34" charset="0"/>
                <a:ea typeface="PT Sans" pitchFamily="34" charset="-122"/>
                <a:cs typeface="PT Sans" pitchFamily="34" charset="-120"/>
              </a:rPr>
              <a:t>	Raghad Aldossary</a:t>
            </a:r>
          </a:p>
          <a:p>
            <a:pPr marL="0" indent="0" algn="l" rtl="0">
              <a:lnSpc>
                <a:spcPts val="3000"/>
              </a:lnSpc>
              <a:buNone/>
            </a:pPr>
            <a:endParaRPr lang="en-US" sz="2400" dirty="0"/>
          </a:p>
        </p:txBody>
      </p:sp>
      <p:pic>
        <p:nvPicPr>
          <p:cNvPr id="6" name="صورة 5">
            <a:extLst>
              <a:ext uri="{FF2B5EF4-FFF2-40B4-BE49-F238E27FC236}">
                <a16:creationId xmlns:a16="http://schemas.microsoft.com/office/drawing/2014/main" id="{56219F05-EDA4-D891-0888-84513EE8C4F5}"/>
              </a:ext>
            </a:extLst>
          </p:cNvPr>
          <p:cNvPicPr>
            <a:picLocks noChangeAspect="1"/>
          </p:cNvPicPr>
          <p:nvPr/>
        </p:nvPicPr>
        <p:blipFill>
          <a:blip r:embed="rId3"/>
          <a:stretch>
            <a:fillRect/>
          </a:stretch>
        </p:blipFill>
        <p:spPr>
          <a:xfrm>
            <a:off x="5624512" y="0"/>
            <a:ext cx="3381376" cy="3366480"/>
          </a:xfrm>
          <a:prstGeom prst="rect">
            <a:avLst/>
          </a:prstGeom>
        </p:spPr>
      </p:pic>
      <p:sp>
        <p:nvSpPr>
          <p:cNvPr id="7" name="مستطيل 6">
            <a:extLst>
              <a:ext uri="{FF2B5EF4-FFF2-40B4-BE49-F238E27FC236}">
                <a16:creationId xmlns:a16="http://schemas.microsoft.com/office/drawing/2014/main" id="{C6AE4897-B4B6-877C-4FB7-2A9C98779026}"/>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Lst>
          </a:blip>
          <a:stretch>
            <a:fillRect/>
          </a:stretch>
        </p:blipFill>
        <p:spPr>
          <a:xfrm>
            <a:off x="0" y="0"/>
            <a:ext cx="14630400" cy="2857262"/>
          </a:xfrm>
          <a:prstGeom prst="rect">
            <a:avLst/>
          </a:prstGeom>
        </p:spPr>
      </p:pic>
      <p:sp>
        <p:nvSpPr>
          <p:cNvPr id="3" name="Text 0"/>
          <p:cNvSpPr/>
          <p:nvPr/>
        </p:nvSpPr>
        <p:spPr>
          <a:xfrm>
            <a:off x="799981" y="3667839"/>
            <a:ext cx="10741104" cy="672227"/>
          </a:xfrm>
          <a:prstGeom prst="rect">
            <a:avLst/>
          </a:prstGeom>
          <a:noFill/>
          <a:ln/>
        </p:spPr>
        <p:txBody>
          <a:bodyPr wrap="none" lIns="0" tIns="0" rIns="0" bIns="0" rtlCol="0" anchor="t"/>
          <a:lstStyle/>
          <a:p>
            <a:pPr marL="0" indent="0" algn="l" rtl="0">
              <a:lnSpc>
                <a:spcPts val="5250"/>
              </a:lnSpc>
              <a:buNone/>
            </a:pPr>
            <a:r>
              <a:rPr lang="en-US" sz="4200" dirty="0">
                <a:solidFill>
                  <a:srgbClr val="FFFFFF"/>
                </a:solidFill>
                <a:latin typeface="Nunito Semi Bold" pitchFamily="34" charset="0"/>
                <a:ea typeface="Nunito Semi Bold" pitchFamily="34" charset="-122"/>
                <a:cs typeface="Nunito Semi Bold" pitchFamily="34" charset="-120"/>
              </a:rPr>
              <a:t>Mentor-Mentee Matching and Collaboration</a:t>
            </a:r>
            <a:endParaRPr lang="en-US" sz="4200" dirty="0"/>
          </a:p>
        </p:txBody>
      </p:sp>
      <p:pic>
        <p:nvPicPr>
          <p:cNvPr id="4" name="Image 1" descr="preencoded.png"/>
          <p:cNvPicPr>
            <a:picLocks noChangeAspect="1"/>
          </p:cNvPicPr>
          <p:nvPr/>
        </p:nvPicPr>
        <p:blipFill>
          <a:blip r:embed="rId5"/>
          <a:stretch>
            <a:fillRect/>
          </a:stretch>
        </p:blipFill>
        <p:spPr>
          <a:xfrm>
            <a:off x="799981" y="4682847"/>
            <a:ext cx="571381" cy="571381"/>
          </a:xfrm>
          <a:prstGeom prst="rect">
            <a:avLst/>
          </a:prstGeom>
        </p:spPr>
      </p:pic>
      <p:sp>
        <p:nvSpPr>
          <p:cNvPr id="5" name="Text 1"/>
          <p:cNvSpPr/>
          <p:nvPr/>
        </p:nvSpPr>
        <p:spPr>
          <a:xfrm>
            <a:off x="799981" y="5482709"/>
            <a:ext cx="2689146" cy="336113"/>
          </a:xfrm>
          <a:prstGeom prst="rect">
            <a:avLst/>
          </a:prstGeom>
          <a:noFill/>
          <a:ln/>
        </p:spPr>
        <p:txBody>
          <a:bodyPr wrap="none" lIns="0" tIns="0" rIns="0" bIns="0" rtlCol="0" anchor="t"/>
          <a:lstStyle/>
          <a:p>
            <a:pPr marL="0" indent="0" algn="l" rtl="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Initial Connection</a:t>
            </a:r>
            <a:endParaRPr lang="en-US" sz="2100" dirty="0"/>
          </a:p>
        </p:txBody>
      </p:sp>
      <p:sp>
        <p:nvSpPr>
          <p:cNvPr id="6" name="Text 2"/>
          <p:cNvSpPr/>
          <p:nvPr/>
        </p:nvSpPr>
        <p:spPr>
          <a:xfrm>
            <a:off x="799981" y="5955863"/>
            <a:ext cx="4114919" cy="2064188"/>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The app facilitates an initial introduction, providing a safe and supportive environment for mentors and mentees to connect.</a:t>
            </a:r>
            <a:endParaRPr lang="en-US" sz="2000" dirty="0"/>
          </a:p>
        </p:txBody>
      </p:sp>
      <p:pic>
        <p:nvPicPr>
          <p:cNvPr id="7" name="Image 2" descr="preencoded.png"/>
          <p:cNvPicPr>
            <a:picLocks noChangeAspect="1"/>
          </p:cNvPicPr>
          <p:nvPr/>
        </p:nvPicPr>
        <p:blipFill>
          <a:blip r:embed="rId6"/>
          <a:stretch>
            <a:fillRect/>
          </a:stretch>
        </p:blipFill>
        <p:spPr>
          <a:xfrm>
            <a:off x="5257681" y="4682847"/>
            <a:ext cx="571381" cy="571381"/>
          </a:xfrm>
          <a:prstGeom prst="rect">
            <a:avLst/>
          </a:prstGeom>
        </p:spPr>
      </p:pic>
      <p:sp>
        <p:nvSpPr>
          <p:cNvPr id="8" name="Text 3"/>
          <p:cNvSpPr/>
          <p:nvPr/>
        </p:nvSpPr>
        <p:spPr>
          <a:xfrm>
            <a:off x="5257681" y="5482709"/>
            <a:ext cx="2689146" cy="336113"/>
          </a:xfrm>
          <a:prstGeom prst="rect">
            <a:avLst/>
          </a:prstGeom>
          <a:noFill/>
          <a:ln/>
        </p:spPr>
        <p:txBody>
          <a:bodyPr wrap="none" lIns="0" tIns="0" rIns="0" bIns="0" rtlCol="0" anchor="t"/>
          <a:lstStyle/>
          <a:p>
            <a:pPr marL="0" indent="0" algn="l" rtl="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Scheduled Meetings</a:t>
            </a:r>
            <a:endParaRPr lang="en-US" sz="2100" dirty="0"/>
          </a:p>
        </p:txBody>
      </p:sp>
      <p:sp>
        <p:nvSpPr>
          <p:cNvPr id="9" name="Text 4"/>
          <p:cNvSpPr/>
          <p:nvPr/>
        </p:nvSpPr>
        <p:spPr>
          <a:xfrm>
            <a:off x="5257681" y="5955862"/>
            <a:ext cx="4114919" cy="2064189"/>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Mentors and mentees can schedule regular meetings to discuss academic progress, personal challenges, and career aspirations.</a:t>
            </a:r>
            <a:endParaRPr lang="en-US" sz="2000" dirty="0"/>
          </a:p>
        </p:txBody>
      </p:sp>
      <p:pic>
        <p:nvPicPr>
          <p:cNvPr id="10" name="Image 3" descr="preencoded.png"/>
          <p:cNvPicPr>
            <a:picLocks noChangeAspect="1"/>
          </p:cNvPicPr>
          <p:nvPr/>
        </p:nvPicPr>
        <p:blipFill>
          <a:blip r:embed="rId7"/>
          <a:stretch>
            <a:fillRect/>
          </a:stretch>
        </p:blipFill>
        <p:spPr>
          <a:xfrm>
            <a:off x="9715381" y="4682847"/>
            <a:ext cx="571381" cy="571381"/>
          </a:xfrm>
          <a:prstGeom prst="rect">
            <a:avLst/>
          </a:prstGeom>
        </p:spPr>
      </p:pic>
      <p:sp>
        <p:nvSpPr>
          <p:cNvPr id="11" name="Text 5"/>
          <p:cNvSpPr/>
          <p:nvPr/>
        </p:nvSpPr>
        <p:spPr>
          <a:xfrm>
            <a:off x="9715381" y="5482709"/>
            <a:ext cx="3030141" cy="336113"/>
          </a:xfrm>
          <a:prstGeom prst="rect">
            <a:avLst/>
          </a:prstGeom>
          <a:noFill/>
          <a:ln/>
        </p:spPr>
        <p:txBody>
          <a:bodyPr wrap="none" lIns="0" tIns="0" rIns="0" bIns="0" rtlCol="0" anchor="t"/>
          <a:lstStyle/>
          <a:p>
            <a:pPr marL="0" indent="0" algn="l" rtl="0">
              <a:lnSpc>
                <a:spcPts val="2600"/>
              </a:lnSpc>
              <a:buNone/>
            </a:pPr>
            <a:r>
              <a:rPr lang="en-US" sz="2100" dirty="0">
                <a:solidFill>
                  <a:srgbClr val="FFFFFF"/>
                </a:solidFill>
                <a:latin typeface="Nunito Semi Bold" pitchFamily="34" charset="0"/>
                <a:ea typeface="Nunito Semi Bold" pitchFamily="34" charset="-122"/>
                <a:cs typeface="Nunito Semi Bold" pitchFamily="34" charset="-120"/>
              </a:rPr>
              <a:t>Communicates &amp; Chats</a:t>
            </a:r>
            <a:endParaRPr lang="en-US" sz="2100" dirty="0"/>
          </a:p>
        </p:txBody>
      </p:sp>
      <p:sp>
        <p:nvSpPr>
          <p:cNvPr id="12" name="Text 6"/>
          <p:cNvSpPr/>
          <p:nvPr/>
        </p:nvSpPr>
        <p:spPr>
          <a:xfrm>
            <a:off x="9715380" y="5955862"/>
            <a:ext cx="4267319" cy="2273737"/>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The app provides a platform for ongoing communication, allowing mentors and mentees to exchange messages, share resources, and provide support.</a:t>
            </a:r>
            <a:endParaRPr lang="en-US" sz="2000" dirty="0"/>
          </a:p>
        </p:txBody>
      </p:sp>
      <p:sp>
        <p:nvSpPr>
          <p:cNvPr id="13" name="مستطيل 12">
            <a:extLst>
              <a:ext uri="{FF2B5EF4-FFF2-40B4-BE49-F238E27FC236}">
                <a16:creationId xmlns:a16="http://schemas.microsoft.com/office/drawing/2014/main" id="{FB710941-6F95-7387-D93E-EFFB670712C2}"/>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3">
            <a:extLst>
              <a:ext uri="{FF2B5EF4-FFF2-40B4-BE49-F238E27FC236}">
                <a16:creationId xmlns:a16="http://schemas.microsoft.com/office/drawing/2014/main" id="{E4BDB9AF-813E-80FE-5DBE-8418F5A72B2D}"/>
              </a:ext>
            </a:extLst>
          </p:cNvPr>
          <p:cNvSpPr/>
          <p:nvPr/>
        </p:nvSpPr>
        <p:spPr>
          <a:xfrm>
            <a:off x="7277099" y="3200396"/>
            <a:ext cx="8527971" cy="15240"/>
          </a:xfrm>
          <a:prstGeom prst="roundRect">
            <a:avLst>
              <a:gd name="adj" fmla="val 2356110"/>
            </a:avLst>
          </a:prstGeom>
          <a:solidFill>
            <a:srgbClr val="F2B42D"/>
          </a:solidFill>
          <a:ln/>
        </p:spPr>
      </p:sp>
      <p:sp>
        <p:nvSpPr>
          <p:cNvPr id="15" name="Shape 6">
            <a:extLst>
              <a:ext uri="{FF2B5EF4-FFF2-40B4-BE49-F238E27FC236}">
                <a16:creationId xmlns:a16="http://schemas.microsoft.com/office/drawing/2014/main" id="{F99664C8-3F07-7A35-E175-BB82A9CAF0C6}"/>
              </a:ext>
            </a:extLst>
          </p:cNvPr>
          <p:cNvSpPr/>
          <p:nvPr/>
        </p:nvSpPr>
        <p:spPr>
          <a:xfrm>
            <a:off x="0" y="7786688"/>
            <a:ext cx="7459266" cy="15240"/>
          </a:xfrm>
          <a:prstGeom prst="roundRect">
            <a:avLst>
              <a:gd name="adj" fmla="val 2356110"/>
            </a:avLst>
          </a:prstGeom>
          <a:solidFill>
            <a:srgbClr val="D7425E"/>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2" name="مستطيل 21">
            <a:extLst>
              <a:ext uri="{FF2B5EF4-FFF2-40B4-BE49-F238E27FC236}">
                <a16:creationId xmlns:a16="http://schemas.microsoft.com/office/drawing/2014/main" id="{69D23B81-947B-9C26-1CE5-0E1AAB312659}"/>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6271141" y="618292"/>
            <a:ext cx="7574518" cy="1318736"/>
          </a:xfrm>
          <a:prstGeom prst="rect">
            <a:avLst/>
          </a:prstGeom>
          <a:noFill/>
          <a:ln/>
        </p:spPr>
        <p:txBody>
          <a:bodyPr wrap="square" lIns="0" tIns="0" rIns="0" bIns="0" rtlCol="0" anchor="t"/>
          <a:lstStyle/>
          <a:p>
            <a:pPr marL="0" indent="0" algn="l" rtl="0">
              <a:lnSpc>
                <a:spcPts val="5150"/>
              </a:lnSpc>
              <a:buNone/>
            </a:pPr>
            <a:r>
              <a:rPr lang="en-US" sz="4150" dirty="0">
                <a:solidFill>
                  <a:srgbClr val="FFFFFF"/>
                </a:solidFill>
                <a:latin typeface="Nunito Semi Bold" pitchFamily="34" charset="0"/>
                <a:ea typeface="Nunito Semi Bold" pitchFamily="34" charset="-122"/>
                <a:cs typeface="Nunito Semi Bold" pitchFamily="34" charset="-120"/>
              </a:rPr>
              <a:t>Event Creation and Resource Sharing</a:t>
            </a:r>
            <a:endParaRPr lang="en-US" sz="4150" dirty="0"/>
          </a:p>
        </p:txBody>
      </p:sp>
      <p:sp>
        <p:nvSpPr>
          <p:cNvPr id="4" name="Shape 1"/>
          <p:cNvSpPr/>
          <p:nvPr/>
        </p:nvSpPr>
        <p:spPr>
          <a:xfrm>
            <a:off x="6592133" y="2273260"/>
            <a:ext cx="30480" cy="5337929"/>
          </a:xfrm>
          <a:prstGeom prst="roundRect">
            <a:avLst>
              <a:gd name="adj" fmla="val 1103469"/>
            </a:avLst>
          </a:prstGeom>
          <a:solidFill>
            <a:srgbClr val="FFFFFF">
              <a:alpha val="24000"/>
            </a:srgbClr>
          </a:solidFill>
          <a:ln/>
        </p:spPr>
      </p:sp>
      <p:sp>
        <p:nvSpPr>
          <p:cNvPr id="5" name="Shape 2"/>
          <p:cNvSpPr/>
          <p:nvPr/>
        </p:nvSpPr>
        <p:spPr>
          <a:xfrm>
            <a:off x="6829127" y="2762369"/>
            <a:ext cx="784741" cy="30480"/>
          </a:xfrm>
          <a:prstGeom prst="roundRect">
            <a:avLst>
              <a:gd name="adj" fmla="val 1103469"/>
            </a:avLst>
          </a:prstGeom>
          <a:solidFill>
            <a:srgbClr val="F2B42D"/>
          </a:solidFill>
          <a:ln/>
        </p:spPr>
      </p:sp>
      <p:sp>
        <p:nvSpPr>
          <p:cNvPr id="6" name="Shape 3"/>
          <p:cNvSpPr/>
          <p:nvPr/>
        </p:nvSpPr>
        <p:spPr>
          <a:xfrm>
            <a:off x="6355140" y="2525435"/>
            <a:ext cx="504468" cy="504468"/>
          </a:xfrm>
          <a:prstGeom prst="roundRect">
            <a:avLst>
              <a:gd name="adj" fmla="val 66672"/>
            </a:avLst>
          </a:prstGeom>
          <a:solidFill>
            <a:srgbClr val="00002E"/>
          </a:solidFill>
          <a:ln w="22860">
            <a:solidFill>
              <a:srgbClr val="F2B42D"/>
            </a:solidFill>
            <a:prstDash val="solid"/>
          </a:ln>
        </p:spPr>
      </p:sp>
      <p:sp>
        <p:nvSpPr>
          <p:cNvPr id="7" name="Text 4"/>
          <p:cNvSpPr/>
          <p:nvPr/>
        </p:nvSpPr>
        <p:spPr>
          <a:xfrm>
            <a:off x="6512421" y="2619375"/>
            <a:ext cx="189905" cy="316587"/>
          </a:xfrm>
          <a:prstGeom prst="rect">
            <a:avLst/>
          </a:prstGeom>
          <a:noFill/>
          <a:ln/>
        </p:spPr>
        <p:txBody>
          <a:bodyPr wrap="none" lIns="0" tIns="0" rIns="0" bIns="0" rtlCol="0" anchor="t"/>
          <a:lstStyle/>
          <a:p>
            <a:pPr marL="0" indent="0" algn="l" rt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1</a:t>
            </a:r>
            <a:endParaRPr lang="en-US" sz="2450" dirty="0"/>
          </a:p>
        </p:txBody>
      </p:sp>
      <p:sp>
        <p:nvSpPr>
          <p:cNvPr id="8" name="Text 5"/>
          <p:cNvSpPr/>
          <p:nvPr/>
        </p:nvSpPr>
        <p:spPr>
          <a:xfrm>
            <a:off x="7840504" y="2497455"/>
            <a:ext cx="2637830" cy="329803"/>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Event Planning</a:t>
            </a:r>
            <a:endParaRPr lang="en-US" sz="2050" dirty="0"/>
          </a:p>
        </p:txBody>
      </p:sp>
      <p:sp>
        <p:nvSpPr>
          <p:cNvPr id="9" name="Text 6"/>
          <p:cNvSpPr/>
          <p:nvPr/>
        </p:nvSpPr>
        <p:spPr>
          <a:xfrm>
            <a:off x="7840504" y="2961680"/>
            <a:ext cx="6005155" cy="717233"/>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Mentors can create and promote events tailored to their mentees' needs.</a:t>
            </a:r>
            <a:endParaRPr lang="en-US" sz="2000" dirty="0"/>
          </a:p>
        </p:txBody>
      </p:sp>
      <p:sp>
        <p:nvSpPr>
          <p:cNvPr id="10" name="Shape 7"/>
          <p:cNvSpPr/>
          <p:nvPr/>
        </p:nvSpPr>
        <p:spPr>
          <a:xfrm>
            <a:off x="6829127" y="4616410"/>
            <a:ext cx="784741" cy="30480"/>
          </a:xfrm>
          <a:prstGeom prst="roundRect">
            <a:avLst>
              <a:gd name="adj" fmla="val 1103469"/>
            </a:avLst>
          </a:prstGeom>
          <a:solidFill>
            <a:srgbClr val="D7425E"/>
          </a:solidFill>
          <a:ln/>
        </p:spPr>
      </p:sp>
      <p:sp>
        <p:nvSpPr>
          <p:cNvPr id="11" name="Shape 8"/>
          <p:cNvSpPr/>
          <p:nvPr/>
        </p:nvSpPr>
        <p:spPr>
          <a:xfrm>
            <a:off x="6355140" y="4379476"/>
            <a:ext cx="504468" cy="504468"/>
          </a:xfrm>
          <a:prstGeom prst="roundRect">
            <a:avLst>
              <a:gd name="adj" fmla="val 66672"/>
            </a:avLst>
          </a:prstGeom>
          <a:solidFill>
            <a:srgbClr val="00002E"/>
          </a:solidFill>
          <a:ln w="22860">
            <a:solidFill>
              <a:srgbClr val="D7425E"/>
            </a:solidFill>
            <a:prstDash val="solid"/>
          </a:ln>
        </p:spPr>
      </p:sp>
      <p:sp>
        <p:nvSpPr>
          <p:cNvPr id="12" name="Text 9"/>
          <p:cNvSpPr/>
          <p:nvPr/>
        </p:nvSpPr>
        <p:spPr>
          <a:xfrm>
            <a:off x="6512421" y="4473416"/>
            <a:ext cx="189905" cy="316587"/>
          </a:xfrm>
          <a:prstGeom prst="rect">
            <a:avLst/>
          </a:prstGeom>
          <a:noFill/>
          <a:ln/>
        </p:spPr>
        <p:txBody>
          <a:bodyPr wrap="none" lIns="0" tIns="0" rIns="0" bIns="0" rtlCol="0" anchor="t"/>
          <a:lstStyle/>
          <a:p>
            <a:pPr marL="0" indent="0" algn="l" rt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2</a:t>
            </a:r>
            <a:endParaRPr lang="en-US" sz="2450" dirty="0"/>
          </a:p>
        </p:txBody>
      </p:sp>
      <p:sp>
        <p:nvSpPr>
          <p:cNvPr id="13" name="Text 10"/>
          <p:cNvSpPr/>
          <p:nvPr/>
        </p:nvSpPr>
        <p:spPr>
          <a:xfrm>
            <a:off x="7840504" y="4351496"/>
            <a:ext cx="2637830" cy="329803"/>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Resource Repository</a:t>
            </a:r>
            <a:endParaRPr lang="en-US" sz="2050" dirty="0"/>
          </a:p>
        </p:txBody>
      </p:sp>
      <p:sp>
        <p:nvSpPr>
          <p:cNvPr id="14" name="Text 11"/>
          <p:cNvSpPr/>
          <p:nvPr/>
        </p:nvSpPr>
        <p:spPr>
          <a:xfrm>
            <a:off x="7840504" y="4815721"/>
            <a:ext cx="6005155" cy="717233"/>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Mentors and mentees can access a shared repository of study materials, course notes, and other resources.</a:t>
            </a:r>
            <a:endParaRPr lang="en-US" sz="2000" dirty="0"/>
          </a:p>
        </p:txBody>
      </p:sp>
      <p:sp>
        <p:nvSpPr>
          <p:cNvPr id="15" name="Shape 12"/>
          <p:cNvSpPr/>
          <p:nvPr/>
        </p:nvSpPr>
        <p:spPr>
          <a:xfrm>
            <a:off x="6829127" y="6470452"/>
            <a:ext cx="784741" cy="30480"/>
          </a:xfrm>
          <a:prstGeom prst="roundRect">
            <a:avLst>
              <a:gd name="adj" fmla="val 1103469"/>
            </a:avLst>
          </a:prstGeom>
          <a:solidFill>
            <a:srgbClr val="DD785E"/>
          </a:solidFill>
          <a:ln/>
        </p:spPr>
      </p:sp>
      <p:sp>
        <p:nvSpPr>
          <p:cNvPr id="16" name="Shape 13"/>
          <p:cNvSpPr/>
          <p:nvPr/>
        </p:nvSpPr>
        <p:spPr>
          <a:xfrm>
            <a:off x="6355140" y="6233517"/>
            <a:ext cx="504468" cy="504468"/>
          </a:xfrm>
          <a:prstGeom prst="roundRect">
            <a:avLst>
              <a:gd name="adj" fmla="val 66672"/>
            </a:avLst>
          </a:prstGeom>
          <a:solidFill>
            <a:srgbClr val="00002E"/>
          </a:solidFill>
          <a:ln w="22860">
            <a:solidFill>
              <a:srgbClr val="DD785E"/>
            </a:solidFill>
            <a:prstDash val="solid"/>
          </a:ln>
        </p:spPr>
      </p:sp>
      <p:sp>
        <p:nvSpPr>
          <p:cNvPr id="17" name="Text 14"/>
          <p:cNvSpPr/>
          <p:nvPr/>
        </p:nvSpPr>
        <p:spPr>
          <a:xfrm>
            <a:off x="6512421" y="6327458"/>
            <a:ext cx="189905" cy="316587"/>
          </a:xfrm>
          <a:prstGeom prst="rect">
            <a:avLst/>
          </a:prstGeom>
          <a:noFill/>
          <a:ln/>
        </p:spPr>
        <p:txBody>
          <a:bodyPr wrap="none" lIns="0" tIns="0" rIns="0" bIns="0" rtlCol="0" anchor="t"/>
          <a:lstStyle/>
          <a:p>
            <a:pPr marL="0" indent="0" algn="l" rtl="0">
              <a:lnSpc>
                <a:spcPts val="2450"/>
              </a:lnSpc>
              <a:buNone/>
            </a:pPr>
            <a:r>
              <a:rPr lang="en-US" sz="2450" dirty="0">
                <a:solidFill>
                  <a:srgbClr val="FFFFFF"/>
                </a:solidFill>
                <a:latin typeface="Nunito Semi Bold" pitchFamily="34" charset="0"/>
                <a:ea typeface="Nunito Semi Bold" pitchFamily="34" charset="-122"/>
                <a:cs typeface="Nunito Semi Bold" pitchFamily="34" charset="-120"/>
              </a:rPr>
              <a:t>3</a:t>
            </a:r>
            <a:endParaRPr lang="en-US" sz="2450" dirty="0"/>
          </a:p>
        </p:txBody>
      </p:sp>
      <p:sp>
        <p:nvSpPr>
          <p:cNvPr id="18" name="Text 15"/>
          <p:cNvSpPr/>
          <p:nvPr/>
        </p:nvSpPr>
        <p:spPr>
          <a:xfrm>
            <a:off x="7840504" y="6205538"/>
            <a:ext cx="2637830" cy="329803"/>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Knowledge Sharing</a:t>
            </a:r>
            <a:endParaRPr lang="en-US" sz="2050" dirty="0"/>
          </a:p>
        </p:txBody>
      </p:sp>
      <p:sp>
        <p:nvSpPr>
          <p:cNvPr id="19" name="Text 16"/>
          <p:cNvSpPr/>
          <p:nvPr/>
        </p:nvSpPr>
        <p:spPr>
          <a:xfrm>
            <a:off x="7840504" y="6669762"/>
            <a:ext cx="6005155" cy="717233"/>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The app promotes a culture of knowledge sharing, fostering collaboration and peer learning.</a:t>
            </a:r>
            <a:endParaRPr lang="en-US" sz="2000" dirty="0"/>
          </a:p>
        </p:txBody>
      </p:sp>
      <p:pic>
        <p:nvPicPr>
          <p:cNvPr id="21" name="صورة 20">
            <a:extLst>
              <a:ext uri="{FF2B5EF4-FFF2-40B4-BE49-F238E27FC236}">
                <a16:creationId xmlns:a16="http://schemas.microsoft.com/office/drawing/2014/main" id="{E4E52CF6-C945-0083-CC47-7F95FA8641A0}"/>
              </a:ext>
            </a:extLst>
          </p:cNvPr>
          <p:cNvPicPr>
            <a:picLocks noChangeAspect="1"/>
          </p:cNvPicPr>
          <p:nvPr/>
        </p:nvPicPr>
        <p:blipFill>
          <a:blip r:embed="rId3"/>
          <a:stretch>
            <a:fillRect/>
          </a:stretch>
        </p:blipFill>
        <p:spPr>
          <a:xfrm>
            <a:off x="1034286" y="409575"/>
            <a:ext cx="3410667" cy="7410450"/>
          </a:xfrm>
          <a:prstGeom prst="roundRect">
            <a:avLst>
              <a:gd name="adj" fmla="val 6608"/>
            </a:avLst>
          </a:prstGeom>
          <a:solidFill>
            <a:schemeClr val="bg1"/>
          </a:solidFill>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مستطيل 12">
            <a:extLst>
              <a:ext uri="{FF2B5EF4-FFF2-40B4-BE49-F238E27FC236}">
                <a16:creationId xmlns:a16="http://schemas.microsoft.com/office/drawing/2014/main" id="{8A79049B-4F97-1B77-940B-7A45A58ECC42}"/>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0693" y="614720"/>
            <a:ext cx="7582614" cy="1312069"/>
          </a:xfrm>
          <a:prstGeom prst="rect">
            <a:avLst/>
          </a:prstGeom>
          <a:noFill/>
          <a:ln/>
        </p:spPr>
        <p:txBody>
          <a:bodyPr wrap="square" lIns="0" tIns="0" rIns="0" bIns="0" rtlCol="0" anchor="t"/>
          <a:lstStyle/>
          <a:p>
            <a:pPr marL="0" indent="0" algn="l" rtl="0">
              <a:lnSpc>
                <a:spcPts val="5150"/>
              </a:lnSpc>
              <a:buNone/>
            </a:pPr>
            <a:r>
              <a:rPr lang="en-US" sz="4100" dirty="0">
                <a:solidFill>
                  <a:srgbClr val="FFFFFF"/>
                </a:solidFill>
                <a:latin typeface="Nunito Semi Bold" pitchFamily="34" charset="0"/>
                <a:ea typeface="Nunito Semi Bold" pitchFamily="34" charset="-122"/>
                <a:cs typeface="Nunito Semi Bold" pitchFamily="34" charset="-120"/>
              </a:rPr>
              <a:t>Messaging, Notifications, and Feedback</a:t>
            </a:r>
            <a:endParaRPr lang="en-US" sz="4100" dirty="0"/>
          </a:p>
        </p:txBody>
      </p:sp>
      <p:pic>
        <p:nvPicPr>
          <p:cNvPr id="4" name="Image 1" descr="preencoded.png"/>
          <p:cNvPicPr>
            <a:picLocks noChangeAspect="1"/>
          </p:cNvPicPr>
          <p:nvPr/>
        </p:nvPicPr>
        <p:blipFill>
          <a:blip r:embed="rId4"/>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Real-Time Messaging</a:t>
            </a:r>
            <a:endParaRPr lang="en-US" sz="2050" dirty="0"/>
          </a:p>
        </p:txBody>
      </p:sp>
      <p:sp>
        <p:nvSpPr>
          <p:cNvPr id="6" name="Text 2"/>
          <p:cNvSpPr/>
          <p:nvPr/>
        </p:nvSpPr>
        <p:spPr>
          <a:xfrm>
            <a:off x="2230517" y="2946202"/>
            <a:ext cx="6132790" cy="713899"/>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Mentors and mentees can communicate through the app's secure messaging system.</a:t>
            </a:r>
            <a:endParaRPr lang="en-US" sz="2000" dirty="0"/>
          </a:p>
        </p:txBody>
      </p:sp>
      <p:pic>
        <p:nvPicPr>
          <p:cNvPr id="7" name="Image 2" descr="preencoded.png"/>
          <p:cNvPicPr>
            <a:picLocks noChangeAspect="1"/>
          </p:cNvPicPr>
          <p:nvPr/>
        </p:nvPicPr>
        <p:blipFill>
          <a:blip r:embed="rId5"/>
          <a:stretch>
            <a:fillRect/>
          </a:stretch>
        </p:blipFill>
        <p:spPr>
          <a:xfrm>
            <a:off x="780693" y="4045863"/>
            <a:ext cx="1115258" cy="1784509"/>
          </a:xfrm>
          <a:prstGeom prst="rect">
            <a:avLst/>
          </a:prstGeom>
        </p:spPr>
      </p:pic>
      <p:sp>
        <p:nvSpPr>
          <p:cNvPr id="8" name="Text 3"/>
          <p:cNvSpPr/>
          <p:nvPr/>
        </p:nvSpPr>
        <p:spPr>
          <a:xfrm>
            <a:off x="2230517" y="4268867"/>
            <a:ext cx="3104555" cy="328017"/>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Personalized Notifications</a:t>
            </a:r>
            <a:endParaRPr lang="en-US" sz="2050" dirty="0"/>
          </a:p>
        </p:txBody>
      </p:sp>
      <p:sp>
        <p:nvSpPr>
          <p:cNvPr id="9" name="Text 4"/>
          <p:cNvSpPr/>
          <p:nvPr/>
        </p:nvSpPr>
        <p:spPr>
          <a:xfrm>
            <a:off x="2230517" y="4730710"/>
            <a:ext cx="5897483" cy="713899"/>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Users receive timely notifications about upcoming events, deadlines, and messages.</a:t>
            </a:r>
            <a:endParaRPr lang="en-US" sz="2000" dirty="0"/>
          </a:p>
        </p:txBody>
      </p:sp>
      <p:pic>
        <p:nvPicPr>
          <p:cNvPr id="10" name="Image 3" descr="preencoded.png"/>
          <p:cNvPicPr>
            <a:picLocks noChangeAspect="1"/>
          </p:cNvPicPr>
          <p:nvPr/>
        </p:nvPicPr>
        <p:blipFill>
          <a:blip r:embed="rId6"/>
          <a:stretch>
            <a:fillRect/>
          </a:stretch>
        </p:blipFill>
        <p:spPr>
          <a:xfrm>
            <a:off x="780693" y="5830372"/>
            <a:ext cx="1115258" cy="1784509"/>
          </a:xfrm>
          <a:prstGeom prst="rect">
            <a:avLst/>
          </a:prstGeom>
        </p:spPr>
      </p:pic>
      <p:sp>
        <p:nvSpPr>
          <p:cNvPr id="11" name="Text 5"/>
          <p:cNvSpPr/>
          <p:nvPr/>
        </p:nvSpPr>
        <p:spPr>
          <a:xfrm>
            <a:off x="2230517" y="6053376"/>
            <a:ext cx="2677001" cy="328017"/>
          </a:xfrm>
          <a:prstGeom prst="rect">
            <a:avLst/>
          </a:prstGeom>
          <a:noFill/>
          <a:ln/>
        </p:spPr>
        <p:txBody>
          <a:bodyPr wrap="none" lIns="0" tIns="0" rIns="0" bIns="0" rtlCol="0" anchor="t"/>
          <a:lstStyle/>
          <a:p>
            <a:pPr marL="0" indent="0" algn="l" rtl="0">
              <a:lnSpc>
                <a:spcPts val="2550"/>
              </a:lnSpc>
              <a:buNone/>
            </a:pPr>
            <a:r>
              <a:rPr lang="en-US" sz="2050" dirty="0">
                <a:solidFill>
                  <a:srgbClr val="FFFFFF"/>
                </a:solidFill>
                <a:latin typeface="Nunito Semi Bold" pitchFamily="34" charset="0"/>
                <a:ea typeface="Nunito Semi Bold" pitchFamily="34" charset="-122"/>
                <a:cs typeface="Nunito Semi Bold" pitchFamily="34" charset="-120"/>
              </a:rPr>
              <a:t>Feedback Mechanisms</a:t>
            </a:r>
            <a:endParaRPr lang="en-US" sz="2050" dirty="0"/>
          </a:p>
        </p:txBody>
      </p:sp>
      <p:sp>
        <p:nvSpPr>
          <p:cNvPr id="12" name="Text 6"/>
          <p:cNvSpPr/>
          <p:nvPr/>
        </p:nvSpPr>
        <p:spPr>
          <a:xfrm>
            <a:off x="2230517" y="6515219"/>
            <a:ext cx="6132790" cy="713899"/>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The app provides a structured feedback mechanism for mentors and mentees to share their experiences.</a:t>
            </a:r>
            <a:endParaRPr lang="en-US" sz="20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14" name="مستطيل 13">
            <a:extLst>
              <a:ext uri="{FF2B5EF4-FFF2-40B4-BE49-F238E27FC236}">
                <a16:creationId xmlns:a16="http://schemas.microsoft.com/office/drawing/2014/main" id="{42A6274A-BB33-AB2C-89FE-8A2207996D98}"/>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639605" y="502444"/>
            <a:ext cx="5354796" cy="603052"/>
          </a:xfrm>
          <a:prstGeom prst="rect">
            <a:avLst/>
          </a:prstGeom>
          <a:noFill/>
          <a:ln/>
        </p:spPr>
        <p:txBody>
          <a:bodyPr wrap="square" lIns="0" tIns="0" rIns="0" bIns="0" rtlCol="0" anchor="t"/>
          <a:lstStyle/>
          <a:p>
            <a:pPr marL="0" indent="0" algn="l" rtl="0">
              <a:lnSpc>
                <a:spcPts val="4200"/>
              </a:lnSpc>
              <a:buNone/>
            </a:pPr>
            <a:r>
              <a:rPr lang="en-US" sz="3350" dirty="0">
                <a:solidFill>
                  <a:srgbClr val="FFFFFF"/>
                </a:solidFill>
                <a:latin typeface="Nunito Semi Bold" pitchFamily="34" charset="0"/>
                <a:ea typeface="Nunito Semi Bold" pitchFamily="34" charset="-122"/>
                <a:cs typeface="Nunito Semi Bold" pitchFamily="34" charset="-120"/>
              </a:rPr>
              <a:t>Project Management</a:t>
            </a:r>
            <a:endParaRPr lang="en-US" sz="3350" dirty="0"/>
          </a:p>
        </p:txBody>
      </p:sp>
      <p:sp>
        <p:nvSpPr>
          <p:cNvPr id="9" name="Text 6"/>
          <p:cNvSpPr/>
          <p:nvPr/>
        </p:nvSpPr>
        <p:spPr>
          <a:xfrm>
            <a:off x="6244538" y="648782"/>
            <a:ext cx="6929596" cy="913427"/>
          </a:xfrm>
          <a:prstGeom prst="rect">
            <a:avLst/>
          </a:prstGeom>
          <a:noFill/>
          <a:ln/>
        </p:spPr>
        <p:txBody>
          <a:bodyPr wrap="none" lIns="0" tIns="0" rIns="0" bIns="0" rtlCol="0" anchor="t"/>
          <a:lstStyle/>
          <a:p>
            <a:pPr marL="0" indent="0" algn="l" rtl="0">
              <a:lnSpc>
                <a:spcPct val="150000"/>
              </a:lnSpc>
              <a:buNone/>
            </a:pPr>
            <a:r>
              <a:rPr lang="en-US" sz="2000" b="0" i="0" dirty="0">
                <a:solidFill>
                  <a:srgbClr val="ECECEC"/>
                </a:solidFill>
                <a:effectLst/>
                <a:latin typeface="Nunito Semi Bold" panose="020B0604020202020204" charset="0"/>
              </a:rPr>
              <a:t>	     We use Jira to manage sprints, tasks, and user stories </a:t>
            </a:r>
            <a:br>
              <a:rPr lang="en-US" sz="2000" b="0" i="0" dirty="0">
                <a:solidFill>
                  <a:srgbClr val="ECECEC"/>
                </a:solidFill>
                <a:effectLst/>
                <a:latin typeface="Nunito Semi Bold" panose="020B0604020202020204" charset="0"/>
              </a:rPr>
            </a:br>
            <a:r>
              <a:rPr lang="en-US" sz="2000" b="0" i="0" dirty="0">
                <a:solidFill>
                  <a:srgbClr val="ECECEC"/>
                </a:solidFill>
                <a:effectLst/>
                <a:latin typeface="Nunito Semi Bold" panose="020B0604020202020204" charset="0"/>
              </a:rPr>
              <a:t>efficiently. </a:t>
            </a:r>
            <a:r>
              <a:rPr lang="en-US" sz="2000" dirty="0">
                <a:solidFill>
                  <a:srgbClr val="FFFFFF"/>
                </a:solidFill>
                <a:latin typeface="Nunito Semi Bold" panose="020B0604020202020204" charset="0"/>
                <a:ea typeface="PT Sans" pitchFamily="34" charset="-122"/>
                <a:cs typeface="PT Sans" pitchFamily="34" charset="-120"/>
              </a:rPr>
              <a:t>Below are screenshot of the Scrum board with charts</a:t>
            </a:r>
            <a:endParaRPr lang="en-US" sz="2000" dirty="0">
              <a:latin typeface="Nunito Semi Bold" panose="020B0604020202020204" charset="0"/>
            </a:endParaRPr>
          </a:p>
        </p:txBody>
      </p:sp>
      <p:sp>
        <p:nvSpPr>
          <p:cNvPr id="10" name="Text 7"/>
          <p:cNvSpPr/>
          <p:nvPr/>
        </p:nvSpPr>
        <p:spPr>
          <a:xfrm>
            <a:off x="6140265" y="551835"/>
            <a:ext cx="1503203" cy="603052"/>
          </a:xfrm>
          <a:prstGeom prst="rect">
            <a:avLst/>
          </a:prstGeom>
          <a:noFill/>
          <a:ln/>
        </p:spPr>
        <p:txBody>
          <a:bodyPr wrap="none" lIns="0" tIns="0" rIns="0" bIns="0" rtlCol="0" anchor="t"/>
          <a:lstStyle/>
          <a:p>
            <a:pPr marL="0" indent="0" algn="ctr" rtl="0">
              <a:lnSpc>
                <a:spcPts val="4700"/>
              </a:lnSpc>
              <a:buNone/>
            </a:pPr>
            <a:r>
              <a:rPr lang="en-US" sz="4700" dirty="0">
                <a:solidFill>
                  <a:srgbClr val="DD785E"/>
                </a:solidFill>
                <a:latin typeface="Nunito Semi Bold" pitchFamily="34" charset="0"/>
                <a:ea typeface="Nunito Semi Bold" pitchFamily="34" charset="-122"/>
                <a:cs typeface="Nunito Semi Bold" pitchFamily="34" charset="-120"/>
              </a:rPr>
              <a:t>JIRA</a:t>
            </a:r>
            <a:endParaRPr lang="en-US" sz="4700" dirty="0"/>
          </a:p>
        </p:txBody>
      </p:sp>
      <p:pic>
        <p:nvPicPr>
          <p:cNvPr id="13" name="صورة 12">
            <a:extLst>
              <a:ext uri="{FF2B5EF4-FFF2-40B4-BE49-F238E27FC236}">
                <a16:creationId xmlns:a16="http://schemas.microsoft.com/office/drawing/2014/main" id="{1D5108FB-28D3-1ACE-B674-687EBD28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59155"/>
            <a:ext cx="14630400" cy="6570445"/>
          </a:xfrm>
          <a:prstGeom prst="rect">
            <a:avLst/>
          </a:prstGeom>
          <a:ln>
            <a:solidFill>
              <a:schemeClr val="accent1"/>
            </a:solid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E6A66-0D49-9BC9-132B-0FDC60EB646E}"/>
            </a:ext>
          </a:extLst>
        </p:cNvPr>
        <p:cNvGrpSpPr/>
        <p:nvPr/>
      </p:nvGrpSpPr>
      <p:grpSpPr>
        <a:xfrm>
          <a:off x="0" y="0"/>
          <a:ext cx="0" cy="0"/>
          <a:chOff x="0" y="0"/>
          <a:chExt cx="0" cy="0"/>
        </a:xfrm>
      </p:grpSpPr>
      <p:sp>
        <p:nvSpPr>
          <p:cNvPr id="6" name="مستطيل 5">
            <a:extLst>
              <a:ext uri="{FF2B5EF4-FFF2-40B4-BE49-F238E27FC236}">
                <a16:creationId xmlns:a16="http://schemas.microsoft.com/office/drawing/2014/main" id="{FCCCEFFA-B973-975A-019A-0325B6AA8EA9}"/>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E794F508-B4C3-0667-544E-D9AEE84B575C}"/>
              </a:ext>
            </a:extLst>
          </p:cNvPr>
          <p:cNvSpPr/>
          <p:nvPr/>
        </p:nvSpPr>
        <p:spPr>
          <a:xfrm>
            <a:off x="230532" y="522090"/>
            <a:ext cx="5354796" cy="603052"/>
          </a:xfrm>
          <a:prstGeom prst="rect">
            <a:avLst/>
          </a:prstGeom>
          <a:noFill/>
          <a:ln/>
        </p:spPr>
        <p:txBody>
          <a:bodyPr wrap="square" lIns="0" tIns="0" rIns="0" bIns="0" rtlCol="0" anchor="t"/>
          <a:lstStyle/>
          <a:p>
            <a:pPr marL="0" indent="0" algn="l" rtl="0">
              <a:lnSpc>
                <a:spcPts val="4200"/>
              </a:lnSpc>
              <a:buNone/>
            </a:pPr>
            <a:r>
              <a:rPr lang="en-US" sz="3350" dirty="0">
                <a:solidFill>
                  <a:srgbClr val="FFFFFF"/>
                </a:solidFill>
                <a:latin typeface="Nunito Semi Bold" pitchFamily="34" charset="0"/>
                <a:ea typeface="Nunito Semi Bold" pitchFamily="34" charset="-122"/>
                <a:cs typeface="Nunito Semi Bold" pitchFamily="34" charset="-120"/>
              </a:rPr>
              <a:t>Project Management</a:t>
            </a:r>
            <a:endParaRPr lang="en-US" sz="3350" dirty="0"/>
          </a:p>
        </p:txBody>
      </p:sp>
      <p:grpSp>
        <p:nvGrpSpPr>
          <p:cNvPr id="5" name="مجموعة 4">
            <a:extLst>
              <a:ext uri="{FF2B5EF4-FFF2-40B4-BE49-F238E27FC236}">
                <a16:creationId xmlns:a16="http://schemas.microsoft.com/office/drawing/2014/main" id="{77B1FB13-B9B8-91A3-9D2B-B26F400007B8}"/>
              </a:ext>
            </a:extLst>
          </p:cNvPr>
          <p:cNvGrpSpPr/>
          <p:nvPr/>
        </p:nvGrpSpPr>
        <p:grpSpPr>
          <a:xfrm>
            <a:off x="230532" y="3245093"/>
            <a:ext cx="5122518" cy="1136363"/>
            <a:chOff x="753905" y="1816343"/>
            <a:chExt cx="5122518" cy="1136363"/>
          </a:xfrm>
        </p:grpSpPr>
        <p:sp>
          <p:nvSpPr>
            <p:cNvPr id="9" name="Text 6">
              <a:extLst>
                <a:ext uri="{FF2B5EF4-FFF2-40B4-BE49-F238E27FC236}">
                  <a16:creationId xmlns:a16="http://schemas.microsoft.com/office/drawing/2014/main" id="{DF243081-8A97-5238-09FC-657320BB57C2}"/>
                </a:ext>
              </a:extLst>
            </p:cNvPr>
            <p:cNvSpPr/>
            <p:nvPr/>
          </p:nvSpPr>
          <p:spPr>
            <a:xfrm>
              <a:off x="858178" y="1913290"/>
              <a:ext cx="5018245" cy="1039416"/>
            </a:xfrm>
            <a:prstGeom prst="rect">
              <a:avLst/>
            </a:prstGeom>
            <a:noFill/>
            <a:ln/>
          </p:spPr>
          <p:txBody>
            <a:bodyPr wrap="none" lIns="0" tIns="0" rIns="0" bIns="0" rtlCol="0" anchor="t"/>
            <a:lstStyle/>
            <a:p>
              <a:pPr marL="0" indent="0" algn="l" rtl="0">
                <a:lnSpc>
                  <a:spcPct val="150000"/>
                </a:lnSpc>
                <a:buNone/>
              </a:pPr>
              <a:r>
                <a:rPr lang="en-US" sz="2000" dirty="0">
                  <a:solidFill>
                    <a:srgbClr val="ECECEC"/>
                  </a:solidFill>
                  <a:latin typeface="Nunito Semi Bold" panose="020B0604020202020204" charset="0"/>
                </a:rPr>
                <a:t>	           </a:t>
              </a:r>
              <a:r>
                <a:rPr lang="en-US" sz="2000" b="0" i="0" dirty="0">
                  <a:solidFill>
                    <a:srgbClr val="ECECEC"/>
                  </a:solidFill>
                  <a:effectLst/>
                  <a:latin typeface="Nunito Semi Bold" panose="020B0604020202020204" charset="0"/>
                </a:rPr>
                <a:t>We use </a:t>
              </a:r>
              <a:r>
                <a:rPr lang="en-US" sz="2000" dirty="0">
                  <a:solidFill>
                    <a:srgbClr val="ECECEC"/>
                  </a:solidFill>
                  <a:latin typeface="Nunito Semi Bold" panose="020B0604020202020204" charset="0"/>
                </a:rPr>
                <a:t>Figma </a:t>
              </a:r>
              <a:r>
                <a:rPr lang="en-US" sz="2000" b="0" i="0" dirty="0">
                  <a:solidFill>
                    <a:srgbClr val="ECECEC"/>
                  </a:solidFill>
                  <a:effectLst/>
                  <a:latin typeface="Nunito Semi Bold" panose="020B0604020202020204" charset="0"/>
                </a:rPr>
                <a:t>to design </a:t>
              </a:r>
              <a:br>
                <a:rPr lang="en-US" sz="2000" b="0" i="0" dirty="0">
                  <a:solidFill>
                    <a:srgbClr val="ECECEC"/>
                  </a:solidFill>
                  <a:effectLst/>
                  <a:latin typeface="Nunito Semi Bold" panose="020B0604020202020204" charset="0"/>
                </a:rPr>
              </a:br>
              <a:r>
                <a:rPr lang="en-US" sz="2000" b="0" i="0" dirty="0">
                  <a:solidFill>
                    <a:srgbClr val="ECECEC"/>
                  </a:solidFill>
                  <a:effectLst/>
                  <a:latin typeface="Nunito Semi Bold" panose="020B0604020202020204" charset="0"/>
                </a:rPr>
                <a:t>the Interfaces</a:t>
              </a:r>
              <a:endParaRPr lang="en-US" sz="2000" dirty="0">
                <a:latin typeface="Nunito Semi Bold" panose="020B0604020202020204" charset="0"/>
              </a:endParaRPr>
            </a:p>
          </p:txBody>
        </p:sp>
        <p:sp>
          <p:nvSpPr>
            <p:cNvPr id="10" name="Text 7">
              <a:extLst>
                <a:ext uri="{FF2B5EF4-FFF2-40B4-BE49-F238E27FC236}">
                  <a16:creationId xmlns:a16="http://schemas.microsoft.com/office/drawing/2014/main" id="{EFD2623B-4EC6-60DA-BD83-F0176E2AF699}"/>
                </a:ext>
              </a:extLst>
            </p:cNvPr>
            <p:cNvSpPr/>
            <p:nvPr/>
          </p:nvSpPr>
          <p:spPr>
            <a:xfrm>
              <a:off x="753905" y="1816343"/>
              <a:ext cx="1503203" cy="603052"/>
            </a:xfrm>
            <a:prstGeom prst="rect">
              <a:avLst/>
            </a:prstGeom>
            <a:noFill/>
            <a:ln/>
          </p:spPr>
          <p:txBody>
            <a:bodyPr wrap="none" lIns="0" tIns="0" rIns="0" bIns="0" rtlCol="0" anchor="t"/>
            <a:lstStyle/>
            <a:p>
              <a:pPr marL="0" indent="0" algn="ctr" rtl="0">
                <a:lnSpc>
                  <a:spcPts val="4700"/>
                </a:lnSpc>
                <a:buNone/>
              </a:pPr>
              <a:r>
                <a:rPr lang="en-US" sz="4700" dirty="0">
                  <a:solidFill>
                    <a:srgbClr val="DD785E"/>
                  </a:solidFill>
                  <a:latin typeface="Nunito Semi Bold" pitchFamily="34" charset="0"/>
                  <a:ea typeface="Nunito Semi Bold" pitchFamily="34" charset="-122"/>
                  <a:cs typeface="Nunito Semi Bold" pitchFamily="34" charset="-120"/>
                </a:rPr>
                <a:t>FIGMA</a:t>
              </a:r>
              <a:endParaRPr lang="en-US" sz="4700" dirty="0"/>
            </a:p>
          </p:txBody>
        </p:sp>
      </p:grpSp>
      <p:pic>
        <p:nvPicPr>
          <p:cNvPr id="4" name="صورة 3">
            <a:extLst>
              <a:ext uri="{FF2B5EF4-FFF2-40B4-BE49-F238E27FC236}">
                <a16:creationId xmlns:a16="http://schemas.microsoft.com/office/drawing/2014/main" id="{F9111021-95DE-2CF3-A087-40482CF11479}"/>
              </a:ext>
            </a:extLst>
          </p:cNvPr>
          <p:cNvPicPr>
            <a:picLocks noChangeAspect="1"/>
          </p:cNvPicPr>
          <p:nvPr/>
        </p:nvPicPr>
        <p:blipFill>
          <a:blip r:embed="rId3"/>
          <a:stretch>
            <a:fillRect/>
          </a:stretch>
        </p:blipFill>
        <p:spPr>
          <a:xfrm>
            <a:off x="5014253" y="0"/>
            <a:ext cx="9616147" cy="8229600"/>
          </a:xfrm>
          <a:prstGeom prst="rect">
            <a:avLst/>
          </a:prstGeom>
          <a:solidFill>
            <a:schemeClr val="bg1"/>
          </a:solidFill>
        </p:spPr>
      </p:pic>
    </p:spTree>
    <p:extLst>
      <p:ext uri="{BB962C8B-B14F-4D97-AF65-F5344CB8AC3E}">
        <p14:creationId xmlns:p14="http://schemas.microsoft.com/office/powerpoint/2010/main" val="1133470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B6055-5B0F-2248-BC67-F4619366369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486E0E4-896D-4C89-490F-1A140941F902}"/>
              </a:ext>
            </a:extLst>
          </p:cNvPr>
          <p:cNvSpPr/>
          <p:nvPr/>
        </p:nvSpPr>
        <p:spPr>
          <a:xfrm>
            <a:off x="4637802" y="1125142"/>
            <a:ext cx="5354796" cy="603052"/>
          </a:xfrm>
          <a:prstGeom prst="rect">
            <a:avLst/>
          </a:prstGeom>
          <a:noFill/>
          <a:ln/>
        </p:spPr>
        <p:txBody>
          <a:bodyPr wrap="square" lIns="0" tIns="0" rIns="0" bIns="0" rtlCol="0" anchor="t"/>
          <a:lstStyle/>
          <a:p>
            <a:pPr marL="0" indent="0" algn="ctr" rtl="0">
              <a:lnSpc>
                <a:spcPts val="4200"/>
              </a:lnSpc>
              <a:buNone/>
            </a:pPr>
            <a:r>
              <a:rPr lang="en-US" sz="3350" dirty="0">
                <a:solidFill>
                  <a:srgbClr val="FFFFFF"/>
                </a:solidFill>
                <a:latin typeface="Nunito Semi Bold" pitchFamily="34" charset="0"/>
                <a:ea typeface="Nunito Semi Bold" pitchFamily="34" charset="-122"/>
                <a:cs typeface="Nunito Semi Bold" pitchFamily="34" charset="-120"/>
              </a:rPr>
              <a:t>Conclusion</a:t>
            </a:r>
            <a:endParaRPr lang="en-US" sz="3350" dirty="0"/>
          </a:p>
        </p:txBody>
      </p:sp>
      <p:sp>
        <p:nvSpPr>
          <p:cNvPr id="9" name="Text 6">
            <a:extLst>
              <a:ext uri="{FF2B5EF4-FFF2-40B4-BE49-F238E27FC236}">
                <a16:creationId xmlns:a16="http://schemas.microsoft.com/office/drawing/2014/main" id="{E1179AE9-411A-9261-E324-959476E60B7B}"/>
              </a:ext>
            </a:extLst>
          </p:cNvPr>
          <p:cNvSpPr/>
          <p:nvPr/>
        </p:nvSpPr>
        <p:spPr>
          <a:xfrm>
            <a:off x="1763990" y="2230316"/>
            <a:ext cx="11952010" cy="3768968"/>
          </a:xfrm>
          <a:prstGeom prst="rect">
            <a:avLst/>
          </a:prstGeom>
          <a:noFill/>
          <a:ln/>
        </p:spPr>
        <p:txBody>
          <a:bodyPr wrap="none" lIns="0" tIns="0" rIns="0" bIns="0" rtlCol="0" anchor="t"/>
          <a:lstStyle/>
          <a:p>
            <a:pPr marL="342900" indent="-342900" algn="l" rtl="0">
              <a:lnSpc>
                <a:spcPct val="150000"/>
              </a:lnSpc>
              <a:buFont typeface="Arial" panose="020B0604020202020204" pitchFamily="34" charset="0"/>
              <a:buChar char="•"/>
            </a:pPr>
            <a:r>
              <a:rPr lang="en-US" sz="2400" b="0" i="0" dirty="0">
                <a:solidFill>
                  <a:srgbClr val="ECECEC"/>
                </a:solidFill>
                <a:effectLst/>
                <a:latin typeface="Nunito Semi Bold" panose="020B0604020202020204" charset="0"/>
              </a:rPr>
              <a:t>PmuMentor successfully addresses the need for a mentorship platform at PMU, </a:t>
            </a:r>
            <a:br>
              <a:rPr lang="en-US" sz="2400" b="0" i="0" dirty="0">
                <a:solidFill>
                  <a:srgbClr val="ECECEC"/>
                </a:solidFill>
                <a:effectLst/>
                <a:latin typeface="Nunito Semi Bold" panose="020B0604020202020204" charset="0"/>
              </a:rPr>
            </a:br>
            <a:r>
              <a:rPr lang="en-US" sz="2400" b="0" i="0" dirty="0">
                <a:solidFill>
                  <a:srgbClr val="ECECEC"/>
                </a:solidFill>
                <a:effectLst/>
                <a:latin typeface="Nunito Semi Bold" panose="020B0604020202020204" charset="0"/>
              </a:rPr>
              <a:t>fostering academic success, personal growth, and community engagement.</a:t>
            </a:r>
          </a:p>
          <a:p>
            <a:pPr marL="342900" indent="-342900" algn="l" rtl="0">
              <a:lnSpc>
                <a:spcPct val="150000"/>
              </a:lnSpc>
              <a:buFont typeface="Arial" panose="020B0604020202020204" pitchFamily="34" charset="0"/>
              <a:buChar char="•"/>
            </a:pPr>
            <a:r>
              <a:rPr lang="en-US" sz="2400" b="0" i="0" dirty="0">
                <a:solidFill>
                  <a:srgbClr val="ECECEC"/>
                </a:solidFill>
                <a:effectLst/>
                <a:latin typeface="Nunito Semi Bold" panose="020B0604020202020204" charset="0"/>
              </a:rPr>
              <a:t>The project leverages Agile methodology, modern technologies, and user-focused </a:t>
            </a:r>
            <a:br>
              <a:rPr lang="en-US" sz="2400" b="0" i="0" dirty="0">
                <a:solidFill>
                  <a:srgbClr val="ECECEC"/>
                </a:solidFill>
                <a:effectLst/>
                <a:latin typeface="Nunito Semi Bold" panose="020B0604020202020204" charset="0"/>
              </a:rPr>
            </a:br>
            <a:r>
              <a:rPr lang="en-US" sz="2400" b="0" i="0" dirty="0">
                <a:solidFill>
                  <a:srgbClr val="ECECEC"/>
                </a:solidFill>
                <a:effectLst/>
                <a:latin typeface="Nunito Semi Bold" panose="020B0604020202020204" charset="0"/>
              </a:rPr>
              <a:t>design to deliver a scalable and impactful solution.</a:t>
            </a:r>
          </a:p>
          <a:p>
            <a:pPr marL="342900" indent="-342900" algn="l" rtl="0">
              <a:lnSpc>
                <a:spcPct val="150000"/>
              </a:lnSpc>
              <a:buFont typeface="Arial" panose="020B0604020202020204" pitchFamily="34" charset="0"/>
              <a:buChar char="•"/>
            </a:pPr>
            <a:r>
              <a:rPr lang="en-US" sz="2400" b="0" i="0" dirty="0">
                <a:solidFill>
                  <a:srgbClr val="ECECEC"/>
                </a:solidFill>
                <a:effectLst/>
                <a:latin typeface="Nunito Semi Bold" panose="020B0604020202020204" charset="0"/>
              </a:rPr>
              <a:t>Future improvements aim to enhance features and expand the app’s reach </a:t>
            </a:r>
            <a:br>
              <a:rPr lang="en-US" sz="2400" b="0" i="0" dirty="0">
                <a:solidFill>
                  <a:srgbClr val="ECECEC"/>
                </a:solidFill>
                <a:effectLst/>
                <a:latin typeface="Nunito Semi Bold" panose="020B0604020202020204" charset="0"/>
              </a:rPr>
            </a:br>
            <a:r>
              <a:rPr lang="en-US" sz="2400" b="0" i="0" dirty="0">
                <a:solidFill>
                  <a:srgbClr val="ECECEC"/>
                </a:solidFill>
                <a:effectLst/>
                <a:latin typeface="Nunito Semi Bold" panose="020B0604020202020204" charset="0"/>
              </a:rPr>
              <a:t>within the university.</a:t>
            </a:r>
          </a:p>
        </p:txBody>
      </p:sp>
      <p:sp>
        <p:nvSpPr>
          <p:cNvPr id="2" name="مستطيل 1">
            <a:extLst>
              <a:ext uri="{FF2B5EF4-FFF2-40B4-BE49-F238E27FC236}">
                <a16:creationId xmlns:a16="http://schemas.microsoft.com/office/drawing/2014/main" id="{34913928-2C79-8E47-5C4C-5088F70B2847}"/>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3113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E11D-6CC7-CF12-E966-9F10592E97C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1832F32-220E-9711-FF25-E093E8D5ED74}"/>
              </a:ext>
            </a:extLst>
          </p:cNvPr>
          <p:cNvSpPr/>
          <p:nvPr/>
        </p:nvSpPr>
        <p:spPr>
          <a:xfrm>
            <a:off x="4637802" y="3028950"/>
            <a:ext cx="5354796" cy="775694"/>
          </a:xfrm>
          <a:prstGeom prst="rect">
            <a:avLst/>
          </a:prstGeom>
          <a:noFill/>
          <a:ln/>
        </p:spPr>
        <p:txBody>
          <a:bodyPr wrap="square" lIns="0" tIns="0" rIns="0" bIns="0" rtlCol="0" anchor="ctr"/>
          <a:lstStyle/>
          <a:p>
            <a:pPr marL="0" indent="0" algn="ctr" rtl="0">
              <a:lnSpc>
                <a:spcPts val="4200"/>
              </a:lnSpc>
              <a:buNone/>
            </a:pPr>
            <a:r>
              <a:rPr lang="en-US" sz="4400" dirty="0">
                <a:solidFill>
                  <a:srgbClr val="FFFFFF"/>
                </a:solidFill>
                <a:latin typeface="Nunito Semi Bold" pitchFamily="34" charset="0"/>
                <a:ea typeface="Nunito Semi Bold" pitchFamily="34" charset="-122"/>
                <a:cs typeface="Nunito Semi Bold" pitchFamily="34" charset="-120"/>
              </a:rPr>
              <a:t>THANK YOU</a:t>
            </a:r>
            <a:endParaRPr lang="en-US" sz="4400" dirty="0"/>
          </a:p>
        </p:txBody>
      </p:sp>
      <p:pic>
        <p:nvPicPr>
          <p:cNvPr id="4" name="رسم 3" descr="وجه مُصمت مبتسم بقلوب مع تعبئة خالصة">
            <a:extLst>
              <a:ext uri="{FF2B5EF4-FFF2-40B4-BE49-F238E27FC236}">
                <a16:creationId xmlns:a16="http://schemas.microsoft.com/office/drawing/2014/main" id="{C28330E7-F087-CC51-9333-A93CC9D15D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0" y="3823694"/>
            <a:ext cx="914400" cy="914400"/>
          </a:xfrm>
          <a:prstGeom prst="rect">
            <a:avLst/>
          </a:prstGeom>
        </p:spPr>
      </p:pic>
      <p:sp>
        <p:nvSpPr>
          <p:cNvPr id="5" name="مستطيل 4">
            <a:extLst>
              <a:ext uri="{FF2B5EF4-FFF2-40B4-BE49-F238E27FC236}">
                <a16:creationId xmlns:a16="http://schemas.microsoft.com/office/drawing/2014/main" id="{176A0FAC-1E56-2862-966C-53DA249D44AE}"/>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31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99669-0894-2F96-80AB-1EE1E8CC3629}"/>
            </a:ext>
          </a:extLst>
        </p:cNvPr>
        <p:cNvGrpSpPr/>
        <p:nvPr/>
      </p:nvGrpSpPr>
      <p:grpSpPr>
        <a:xfrm>
          <a:off x="0" y="0"/>
          <a:ext cx="0" cy="0"/>
          <a:chOff x="0" y="0"/>
          <a:chExt cx="0" cy="0"/>
        </a:xfrm>
      </p:grpSpPr>
      <p:sp>
        <p:nvSpPr>
          <p:cNvPr id="7" name="مستطيل 6">
            <a:extLst>
              <a:ext uri="{FF2B5EF4-FFF2-40B4-BE49-F238E27FC236}">
                <a16:creationId xmlns:a16="http://schemas.microsoft.com/office/drawing/2014/main" id="{805968FE-35A9-6D6A-99FA-1726BCC5094B}"/>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مجموعة 5">
            <a:extLst>
              <a:ext uri="{FF2B5EF4-FFF2-40B4-BE49-F238E27FC236}">
                <a16:creationId xmlns:a16="http://schemas.microsoft.com/office/drawing/2014/main" id="{F12B0441-70A1-7A2B-3A8C-EC053B7F4574}"/>
              </a:ext>
            </a:extLst>
          </p:cNvPr>
          <p:cNvGrpSpPr/>
          <p:nvPr/>
        </p:nvGrpSpPr>
        <p:grpSpPr>
          <a:xfrm>
            <a:off x="10670692" y="15214"/>
            <a:ext cx="3787682" cy="8229600"/>
            <a:chOff x="10670692" y="15214"/>
            <a:chExt cx="3787682" cy="8229600"/>
          </a:xfrm>
        </p:grpSpPr>
        <p:sp>
          <p:nvSpPr>
            <p:cNvPr id="5" name="مستطيل: زوايا مستديرة 4">
              <a:extLst>
                <a:ext uri="{FF2B5EF4-FFF2-40B4-BE49-F238E27FC236}">
                  <a16:creationId xmlns:a16="http://schemas.microsoft.com/office/drawing/2014/main" id="{26922717-1C65-5540-C173-0464A38E6D16}"/>
                </a:ext>
              </a:extLst>
            </p:cNvPr>
            <p:cNvSpPr/>
            <p:nvPr/>
          </p:nvSpPr>
          <p:spPr>
            <a:xfrm>
              <a:off x="10670692" y="15214"/>
              <a:ext cx="3787682" cy="8229600"/>
            </a:xfrm>
            <a:prstGeom prst="roundRect">
              <a:avLst>
                <a:gd name="adj" fmla="val 549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a:extLst>
                <a:ext uri="{FF2B5EF4-FFF2-40B4-BE49-F238E27FC236}">
                  <a16:creationId xmlns:a16="http://schemas.microsoft.com/office/drawing/2014/main" id="{EB31419E-38C4-6380-8247-83EDFFB0D876}"/>
                </a:ext>
              </a:extLst>
            </p:cNvPr>
            <p:cNvPicPr>
              <a:picLocks noChangeAspect="1"/>
            </p:cNvPicPr>
            <p:nvPr/>
          </p:nvPicPr>
          <p:blipFill>
            <a:blip r:embed="rId3"/>
            <a:srcRect/>
            <a:stretch/>
          </p:blipFill>
          <p:spPr>
            <a:xfrm>
              <a:off x="10670692" y="15214"/>
              <a:ext cx="3787682" cy="8229599"/>
            </a:xfrm>
            <a:prstGeom prst="rect">
              <a:avLst/>
            </a:prstGeom>
          </p:spPr>
        </p:pic>
      </p:grpSp>
      <p:sp>
        <p:nvSpPr>
          <p:cNvPr id="3" name="Text 0">
            <a:extLst>
              <a:ext uri="{FF2B5EF4-FFF2-40B4-BE49-F238E27FC236}">
                <a16:creationId xmlns:a16="http://schemas.microsoft.com/office/drawing/2014/main" id="{306FDEE5-7EED-2C43-23B6-D921D8C81A45}"/>
              </a:ext>
            </a:extLst>
          </p:cNvPr>
          <p:cNvSpPr/>
          <p:nvPr/>
        </p:nvSpPr>
        <p:spPr>
          <a:xfrm>
            <a:off x="837723" y="1103564"/>
            <a:ext cx="7468553" cy="2112050"/>
          </a:xfrm>
          <a:prstGeom prst="rect">
            <a:avLst/>
          </a:prstGeom>
          <a:noFill/>
          <a:ln/>
        </p:spPr>
        <p:txBody>
          <a:bodyPr wrap="squar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PmuMentor: Empowering Student Success through Peer Mentorship</a:t>
            </a:r>
            <a:endParaRPr lang="en-US" sz="4400" dirty="0"/>
          </a:p>
        </p:txBody>
      </p:sp>
      <p:sp>
        <p:nvSpPr>
          <p:cNvPr id="4" name="Text 1">
            <a:extLst>
              <a:ext uri="{FF2B5EF4-FFF2-40B4-BE49-F238E27FC236}">
                <a16:creationId xmlns:a16="http://schemas.microsoft.com/office/drawing/2014/main" id="{63C30B87-906B-7676-EBA8-5398C6AFF792}"/>
              </a:ext>
            </a:extLst>
          </p:cNvPr>
          <p:cNvSpPr/>
          <p:nvPr/>
        </p:nvSpPr>
        <p:spPr>
          <a:xfrm>
            <a:off x="837723" y="3794719"/>
            <a:ext cx="7468553" cy="2112049"/>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Welcome to PmuMentor, an innovative mobile app designed to connect experienced students (mentors) with newcomers (mentees) at Prince Mohammad Bin Fahd University. This presentation will explore the features and benefits of PmuMentor, showcasing its potential to foster academic success and personal growth.</a:t>
            </a:r>
            <a:endParaRPr lang="en-US" sz="2000" dirty="0"/>
          </a:p>
        </p:txBody>
      </p:sp>
    </p:spTree>
    <p:extLst>
      <p:ext uri="{BB962C8B-B14F-4D97-AF65-F5344CB8AC3E}">
        <p14:creationId xmlns:p14="http://schemas.microsoft.com/office/powerpoint/2010/main" val="892938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6937177" cy="704017"/>
          </a:xfrm>
          <a:prstGeom prst="rect">
            <a:avLst/>
          </a:prstGeom>
          <a:noFill/>
          <a:ln/>
        </p:spPr>
        <p:txBody>
          <a:bodyPr wrap="non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Introduction to PmuMentor</a:t>
            </a:r>
            <a:endParaRPr lang="en-US" sz="4400" dirty="0"/>
          </a:p>
        </p:txBody>
      </p:sp>
      <p:sp>
        <p:nvSpPr>
          <p:cNvPr id="3" name="Text 1"/>
          <p:cNvSpPr/>
          <p:nvPr/>
        </p:nvSpPr>
        <p:spPr>
          <a:xfrm>
            <a:off x="837724" y="3788093"/>
            <a:ext cx="2816185" cy="351949"/>
          </a:xfrm>
          <a:prstGeom prst="rect">
            <a:avLst/>
          </a:prstGeom>
          <a:noFill/>
          <a:ln/>
        </p:spPr>
        <p:txBody>
          <a:bodyPr wrap="none" lIns="0" tIns="0" rIns="0" bIns="0" rtlCol="0" anchor="t"/>
          <a:lstStyle/>
          <a:p>
            <a:pPr marL="0" indent="0" algn="l" rtl="0">
              <a:lnSpc>
                <a:spcPts val="2750"/>
              </a:lnSpc>
              <a:buNone/>
            </a:pPr>
            <a:r>
              <a:rPr lang="en-US" sz="2800" b="1" dirty="0">
                <a:solidFill>
                  <a:srgbClr val="FFFFFF"/>
                </a:solidFill>
                <a:latin typeface="Nunito Semi Bold" pitchFamily="34" charset="0"/>
                <a:ea typeface="Nunito Semi Bold" pitchFamily="34" charset="-122"/>
                <a:cs typeface="Nunito Semi Bold" pitchFamily="34" charset="-120"/>
              </a:rPr>
              <a:t>Vision</a:t>
            </a:r>
            <a:endParaRPr lang="en-US" sz="2800" b="1" dirty="0"/>
          </a:p>
        </p:txBody>
      </p:sp>
      <p:sp>
        <p:nvSpPr>
          <p:cNvPr id="4" name="Text 2"/>
          <p:cNvSpPr/>
          <p:nvPr/>
        </p:nvSpPr>
        <p:spPr>
          <a:xfrm>
            <a:off x="837724" y="4379357"/>
            <a:ext cx="6185535" cy="1149072"/>
          </a:xfrm>
          <a:prstGeom prst="rect">
            <a:avLst/>
          </a:prstGeom>
          <a:noFill/>
          <a:ln/>
        </p:spPr>
        <p:txBody>
          <a:bodyPr wrap="square" lIns="0" tIns="0" rIns="0" bIns="0" rtlCol="0" anchor="t"/>
          <a:lstStyle/>
          <a:p>
            <a:pPr marL="0" indent="0" algn="l" rtl="0">
              <a:lnSpc>
                <a:spcPts val="3000"/>
              </a:lnSpc>
              <a:buNone/>
            </a:pPr>
            <a:r>
              <a:rPr lang="en-US" sz="2400" dirty="0">
                <a:solidFill>
                  <a:srgbClr val="FFFFFF"/>
                </a:solidFill>
                <a:latin typeface="PT Sans" pitchFamily="34" charset="0"/>
                <a:ea typeface="PT Sans" pitchFamily="34" charset="-122"/>
                <a:cs typeface="PT Sans" pitchFamily="34" charset="-120"/>
              </a:rPr>
              <a:t>To create a thriving community of supportive peers who empower each other to excel academically and professionally.</a:t>
            </a:r>
            <a:endParaRPr lang="en-US" sz="2400" dirty="0"/>
          </a:p>
        </p:txBody>
      </p:sp>
      <p:sp>
        <p:nvSpPr>
          <p:cNvPr id="5" name="Text 3"/>
          <p:cNvSpPr/>
          <p:nvPr/>
        </p:nvSpPr>
        <p:spPr>
          <a:xfrm>
            <a:off x="7614761" y="3788093"/>
            <a:ext cx="2816185" cy="351949"/>
          </a:xfrm>
          <a:prstGeom prst="rect">
            <a:avLst/>
          </a:prstGeom>
          <a:noFill/>
          <a:ln/>
        </p:spPr>
        <p:txBody>
          <a:bodyPr wrap="none" lIns="0" tIns="0" rIns="0" bIns="0" rtlCol="0" anchor="t"/>
          <a:lstStyle/>
          <a:p>
            <a:pPr marL="0" indent="0" algn="l" rtl="0">
              <a:lnSpc>
                <a:spcPts val="2750"/>
              </a:lnSpc>
              <a:buNone/>
            </a:pPr>
            <a:r>
              <a:rPr lang="en-US" sz="2800" b="1" dirty="0">
                <a:solidFill>
                  <a:srgbClr val="FFFFFF"/>
                </a:solidFill>
                <a:latin typeface="Nunito Semi Bold" pitchFamily="34" charset="0"/>
                <a:ea typeface="Nunito Semi Bold" pitchFamily="34" charset="-122"/>
                <a:cs typeface="Nunito Semi Bold" pitchFamily="34" charset="-120"/>
              </a:rPr>
              <a:t>Mission</a:t>
            </a:r>
            <a:endParaRPr lang="en-US" sz="2800" b="1" dirty="0"/>
          </a:p>
        </p:txBody>
      </p:sp>
      <p:sp>
        <p:nvSpPr>
          <p:cNvPr id="6" name="Text 4"/>
          <p:cNvSpPr/>
          <p:nvPr/>
        </p:nvSpPr>
        <p:spPr>
          <a:xfrm>
            <a:off x="7614761" y="4379357"/>
            <a:ext cx="6185535" cy="1149072"/>
          </a:xfrm>
          <a:prstGeom prst="rect">
            <a:avLst/>
          </a:prstGeom>
          <a:noFill/>
          <a:ln/>
        </p:spPr>
        <p:txBody>
          <a:bodyPr wrap="square" lIns="0" tIns="0" rIns="0" bIns="0" rtlCol="0" anchor="t"/>
          <a:lstStyle/>
          <a:p>
            <a:pPr marL="0" indent="0" algn="l" rtl="0">
              <a:lnSpc>
                <a:spcPts val="3000"/>
              </a:lnSpc>
              <a:buNone/>
            </a:pPr>
            <a:r>
              <a:rPr lang="en-US" sz="2400" dirty="0">
                <a:solidFill>
                  <a:srgbClr val="FFFFFF"/>
                </a:solidFill>
                <a:latin typeface="PT Sans" pitchFamily="34" charset="0"/>
                <a:ea typeface="PT Sans" pitchFamily="34" charset="-122"/>
                <a:cs typeface="PT Sans" pitchFamily="34" charset="-120"/>
              </a:rPr>
              <a:t>To connect students with experienced mentors who offer guidance, encouragement, and resources to navigate the challenges of university life.</a:t>
            </a:r>
            <a:endParaRPr lang="en-US" sz="2400" dirty="0"/>
          </a:p>
        </p:txBody>
      </p:sp>
      <p:sp>
        <p:nvSpPr>
          <p:cNvPr id="7" name="مستطيل 6">
            <a:extLst>
              <a:ext uri="{FF2B5EF4-FFF2-40B4-BE49-F238E27FC236}">
                <a16:creationId xmlns:a16="http://schemas.microsoft.com/office/drawing/2014/main" id="{D424C3D1-99F5-1158-7492-E309CF0580C7}"/>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3" name="مستطيل 12">
            <a:extLst>
              <a:ext uri="{FF2B5EF4-FFF2-40B4-BE49-F238E27FC236}">
                <a16:creationId xmlns:a16="http://schemas.microsoft.com/office/drawing/2014/main" id="{606EF4B2-6CDC-137D-BBA2-C267FF0D798F}"/>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97769"/>
            <a:ext cx="7468553" cy="1408033"/>
          </a:xfrm>
          <a:prstGeom prst="rect">
            <a:avLst/>
          </a:prstGeom>
          <a:noFill/>
          <a:ln/>
        </p:spPr>
        <p:txBody>
          <a:bodyPr wrap="squar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The Importance of Peer Mentorship</a:t>
            </a:r>
            <a:endParaRPr lang="en-US" sz="4400" dirty="0"/>
          </a:p>
        </p:txBody>
      </p:sp>
      <p:sp>
        <p:nvSpPr>
          <p:cNvPr id="4" name="Shape 1"/>
          <p:cNvSpPr/>
          <p:nvPr/>
        </p:nvSpPr>
        <p:spPr>
          <a:xfrm>
            <a:off x="837724" y="3233976"/>
            <a:ext cx="418862" cy="418862"/>
          </a:xfrm>
          <a:prstGeom prst="roundRect">
            <a:avLst>
              <a:gd name="adj" fmla="val 85725"/>
            </a:avLst>
          </a:prstGeom>
          <a:solidFill>
            <a:srgbClr val="00002E"/>
          </a:solidFill>
          <a:ln w="22860">
            <a:solidFill>
              <a:srgbClr val="F2B42D"/>
            </a:solidFill>
            <a:prstDash val="solid"/>
          </a:ln>
        </p:spPr>
      </p:sp>
      <p:sp>
        <p:nvSpPr>
          <p:cNvPr id="5" name="Text 2"/>
          <p:cNvSpPr/>
          <p:nvPr/>
        </p:nvSpPr>
        <p:spPr>
          <a:xfrm>
            <a:off x="1495901" y="3233976"/>
            <a:ext cx="2816185" cy="351949"/>
          </a:xfrm>
          <a:prstGeom prst="rect">
            <a:avLst/>
          </a:prstGeom>
          <a:noFill/>
          <a:ln/>
        </p:spPr>
        <p:txBody>
          <a:bodyPr wrap="none" lIns="0" tIns="0" rIns="0" bIns="0" rtlCol="0" anchor="t"/>
          <a:lstStyle/>
          <a:p>
            <a:pPr marL="0" indent="0" algn="l" rt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Academic Support</a:t>
            </a:r>
            <a:endParaRPr lang="en-US" sz="2200" dirty="0"/>
          </a:p>
        </p:txBody>
      </p:sp>
      <p:sp>
        <p:nvSpPr>
          <p:cNvPr id="6" name="Text 3"/>
          <p:cNvSpPr/>
          <p:nvPr/>
        </p:nvSpPr>
        <p:spPr>
          <a:xfrm>
            <a:off x="1495901" y="3729514"/>
            <a:ext cx="2956441" cy="1532096"/>
          </a:xfrm>
          <a:prstGeom prst="rect">
            <a:avLst/>
          </a:prstGeom>
          <a:noFill/>
          <a:ln/>
        </p:spPr>
        <p:txBody>
          <a:bodyPr wrap="square" lIns="0" tIns="0" rIns="0" bIns="0" rtlCol="0" anchor="t"/>
          <a:lstStyle/>
          <a:p>
            <a:pPr marL="0" indent="0" algn="l" rtl="0">
              <a:lnSpc>
                <a:spcPts val="3000"/>
              </a:lnSpc>
              <a:buNone/>
            </a:pPr>
            <a:r>
              <a:rPr lang="en-US" sz="1850" dirty="0">
                <a:solidFill>
                  <a:srgbClr val="FFFFFF"/>
                </a:solidFill>
                <a:latin typeface="PT Sans" pitchFamily="34" charset="0"/>
                <a:ea typeface="PT Sans" pitchFamily="34" charset="-122"/>
                <a:cs typeface="PT Sans" pitchFamily="34" charset="-120"/>
              </a:rPr>
              <a:t>Mentors can provide valuable insights on course selection, study strategies, and exam preparation.</a:t>
            </a:r>
            <a:endParaRPr lang="en-US" sz="1850" dirty="0"/>
          </a:p>
        </p:txBody>
      </p:sp>
      <p:sp>
        <p:nvSpPr>
          <p:cNvPr id="7" name="Shape 4"/>
          <p:cNvSpPr/>
          <p:nvPr/>
        </p:nvSpPr>
        <p:spPr>
          <a:xfrm>
            <a:off x="4691658" y="3233976"/>
            <a:ext cx="418862" cy="418862"/>
          </a:xfrm>
          <a:prstGeom prst="roundRect">
            <a:avLst>
              <a:gd name="adj" fmla="val 85725"/>
            </a:avLst>
          </a:prstGeom>
          <a:solidFill>
            <a:srgbClr val="00002E"/>
          </a:solidFill>
          <a:ln w="22860">
            <a:solidFill>
              <a:srgbClr val="D7425E"/>
            </a:solidFill>
            <a:prstDash val="solid"/>
          </a:ln>
        </p:spPr>
      </p:sp>
      <p:sp>
        <p:nvSpPr>
          <p:cNvPr id="8" name="Text 5"/>
          <p:cNvSpPr/>
          <p:nvPr/>
        </p:nvSpPr>
        <p:spPr>
          <a:xfrm>
            <a:off x="5349835" y="3233976"/>
            <a:ext cx="2816185" cy="351949"/>
          </a:xfrm>
          <a:prstGeom prst="rect">
            <a:avLst/>
          </a:prstGeom>
          <a:noFill/>
          <a:ln/>
        </p:spPr>
        <p:txBody>
          <a:bodyPr wrap="none" lIns="0" tIns="0" rIns="0" bIns="0" rtlCol="0" anchor="t"/>
          <a:lstStyle/>
          <a:p>
            <a:pPr marL="0" indent="0" algn="l" rt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Personal Growth</a:t>
            </a:r>
            <a:endParaRPr lang="en-US" sz="2200" dirty="0"/>
          </a:p>
        </p:txBody>
      </p:sp>
      <p:sp>
        <p:nvSpPr>
          <p:cNvPr id="9" name="Text 6"/>
          <p:cNvSpPr/>
          <p:nvPr/>
        </p:nvSpPr>
        <p:spPr>
          <a:xfrm>
            <a:off x="5349835" y="3729514"/>
            <a:ext cx="2956441" cy="1532096"/>
          </a:xfrm>
          <a:prstGeom prst="rect">
            <a:avLst/>
          </a:prstGeom>
          <a:noFill/>
          <a:ln/>
        </p:spPr>
        <p:txBody>
          <a:bodyPr wrap="square" lIns="0" tIns="0" rIns="0" bIns="0" rtlCol="0" anchor="t"/>
          <a:lstStyle/>
          <a:p>
            <a:pPr marL="0" indent="0" algn="l" rtl="0">
              <a:lnSpc>
                <a:spcPts val="3000"/>
              </a:lnSpc>
              <a:buNone/>
            </a:pPr>
            <a:r>
              <a:rPr lang="en-US" sz="1850" dirty="0">
                <a:solidFill>
                  <a:srgbClr val="FFFFFF"/>
                </a:solidFill>
                <a:latin typeface="PT Sans" pitchFamily="34" charset="0"/>
                <a:ea typeface="PT Sans" pitchFamily="34" charset="-122"/>
                <a:cs typeface="PT Sans" pitchFamily="34" charset="-120"/>
              </a:rPr>
              <a:t>Mentees gain confidence and develop leadership skills by interacting with experienced peers.</a:t>
            </a:r>
            <a:endParaRPr lang="en-US" sz="1850" dirty="0"/>
          </a:p>
        </p:txBody>
      </p:sp>
      <p:sp>
        <p:nvSpPr>
          <p:cNvPr id="10" name="Shape 7"/>
          <p:cNvSpPr/>
          <p:nvPr/>
        </p:nvSpPr>
        <p:spPr>
          <a:xfrm>
            <a:off x="837724" y="5770126"/>
            <a:ext cx="418862" cy="418862"/>
          </a:xfrm>
          <a:prstGeom prst="roundRect">
            <a:avLst>
              <a:gd name="adj" fmla="val 85725"/>
            </a:avLst>
          </a:prstGeom>
          <a:solidFill>
            <a:srgbClr val="00002E"/>
          </a:solidFill>
          <a:ln w="22860">
            <a:solidFill>
              <a:srgbClr val="DD785E"/>
            </a:solidFill>
            <a:prstDash val="solid"/>
          </a:ln>
        </p:spPr>
      </p:sp>
      <p:sp>
        <p:nvSpPr>
          <p:cNvPr id="11" name="Text 8"/>
          <p:cNvSpPr/>
          <p:nvPr/>
        </p:nvSpPr>
        <p:spPr>
          <a:xfrm>
            <a:off x="1495901" y="5770126"/>
            <a:ext cx="2816185" cy="351949"/>
          </a:xfrm>
          <a:prstGeom prst="rect">
            <a:avLst/>
          </a:prstGeom>
          <a:noFill/>
          <a:ln/>
        </p:spPr>
        <p:txBody>
          <a:bodyPr wrap="none" lIns="0" tIns="0" rIns="0" bIns="0" rtlCol="0" anchor="t"/>
          <a:lstStyle/>
          <a:p>
            <a:pPr marL="0" indent="0" algn="l" rt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Campus Engagement</a:t>
            </a:r>
            <a:endParaRPr lang="en-US" sz="2200" dirty="0"/>
          </a:p>
        </p:txBody>
      </p:sp>
      <p:sp>
        <p:nvSpPr>
          <p:cNvPr id="12" name="Text 9"/>
          <p:cNvSpPr/>
          <p:nvPr/>
        </p:nvSpPr>
        <p:spPr>
          <a:xfrm>
            <a:off x="1495901" y="6265664"/>
            <a:ext cx="6810375" cy="766048"/>
          </a:xfrm>
          <a:prstGeom prst="rect">
            <a:avLst/>
          </a:prstGeom>
          <a:noFill/>
          <a:ln/>
        </p:spPr>
        <p:txBody>
          <a:bodyPr wrap="square" lIns="0" tIns="0" rIns="0" bIns="0" rtlCol="0" anchor="t"/>
          <a:lstStyle/>
          <a:p>
            <a:pPr marL="0" indent="0" algn="l" rtl="0">
              <a:lnSpc>
                <a:spcPts val="3000"/>
              </a:lnSpc>
              <a:buNone/>
            </a:pPr>
            <a:r>
              <a:rPr lang="en-US" sz="1850" dirty="0">
                <a:solidFill>
                  <a:srgbClr val="FFFFFF"/>
                </a:solidFill>
                <a:latin typeface="PT Sans" pitchFamily="34" charset="0"/>
                <a:ea typeface="PT Sans" pitchFamily="34" charset="-122"/>
                <a:cs typeface="PT Sans" pitchFamily="34" charset="-120"/>
              </a:rPr>
              <a:t>Peer mentorship promotes a sense of belonging and fosters a supportive campus community.</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9" name="مستطيل 18">
            <a:extLst>
              <a:ext uri="{FF2B5EF4-FFF2-40B4-BE49-F238E27FC236}">
                <a16:creationId xmlns:a16="http://schemas.microsoft.com/office/drawing/2014/main" id="{D739B535-4B8C-A991-C318-63B54C24CFBE}"/>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8078" y="642818"/>
            <a:ext cx="7507843" cy="1374696"/>
          </a:xfrm>
          <a:prstGeom prst="rect">
            <a:avLst/>
          </a:prstGeom>
          <a:noFill/>
          <a:ln/>
        </p:spPr>
        <p:txBody>
          <a:bodyPr wrap="square" lIns="0" tIns="0" rIns="0" bIns="0" rtlCol="0" anchor="t"/>
          <a:lstStyle/>
          <a:p>
            <a:pPr marL="0" indent="0" algn="l" rtl="0">
              <a:lnSpc>
                <a:spcPts val="5400"/>
              </a:lnSpc>
              <a:buNone/>
            </a:pPr>
            <a:r>
              <a:rPr lang="en-US" sz="4300" dirty="0">
                <a:solidFill>
                  <a:srgbClr val="FFFFFF"/>
                </a:solidFill>
                <a:latin typeface="Nunito Semi Bold" pitchFamily="34" charset="0"/>
                <a:ea typeface="Nunito Semi Bold" pitchFamily="34" charset="-122"/>
                <a:cs typeface="Nunito Semi Bold" pitchFamily="34" charset="-120"/>
              </a:rPr>
              <a:t>Key Features of the PmuMentor App</a:t>
            </a:r>
            <a:endParaRPr lang="en-US" sz="4300" dirty="0"/>
          </a:p>
        </p:txBody>
      </p:sp>
      <p:sp>
        <p:nvSpPr>
          <p:cNvPr id="4" name="Shape 1"/>
          <p:cNvSpPr/>
          <p:nvPr/>
        </p:nvSpPr>
        <p:spPr>
          <a:xfrm>
            <a:off x="818078" y="2368034"/>
            <a:ext cx="3637121" cy="2492454"/>
          </a:xfrm>
          <a:prstGeom prst="roundRect">
            <a:avLst>
              <a:gd name="adj" fmla="val 14068"/>
            </a:avLst>
          </a:prstGeom>
          <a:solidFill>
            <a:srgbClr val="00002E"/>
          </a:solidFill>
          <a:ln w="22860">
            <a:solidFill>
              <a:srgbClr val="F2B42D"/>
            </a:solidFill>
            <a:prstDash val="solid"/>
          </a:ln>
        </p:spPr>
      </p:sp>
      <p:sp>
        <p:nvSpPr>
          <p:cNvPr id="5" name="Text 2"/>
          <p:cNvSpPr/>
          <p:nvPr/>
        </p:nvSpPr>
        <p:spPr>
          <a:xfrm>
            <a:off x="1074658" y="2624614"/>
            <a:ext cx="2749987" cy="343733"/>
          </a:xfrm>
          <a:prstGeom prst="rect">
            <a:avLst/>
          </a:prstGeom>
          <a:noFill/>
          <a:ln/>
        </p:spPr>
        <p:txBody>
          <a:bodyPr wrap="none" lIns="0" tIns="0" rIns="0" bIns="0" rtlCol="0" anchor="t"/>
          <a:lstStyle/>
          <a:p>
            <a:pPr marL="0" indent="0" algn="l" rt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User Profiles</a:t>
            </a:r>
            <a:endParaRPr lang="en-US" sz="2150" dirty="0"/>
          </a:p>
        </p:txBody>
      </p:sp>
      <p:sp>
        <p:nvSpPr>
          <p:cNvPr id="6" name="Text 3"/>
          <p:cNvSpPr/>
          <p:nvPr/>
        </p:nvSpPr>
        <p:spPr>
          <a:xfrm>
            <a:off x="1074658" y="3108484"/>
            <a:ext cx="3123962" cy="1495425"/>
          </a:xfrm>
          <a:prstGeom prst="rect">
            <a:avLst/>
          </a:prstGeom>
          <a:noFill/>
          <a:ln/>
        </p:spPr>
        <p:txBody>
          <a:bodyPr wrap="square" lIns="0" tIns="0" rIns="0" bIns="0" rtlCol="0" anchor="t"/>
          <a:lstStyle/>
          <a:p>
            <a:pPr marL="0" indent="0" algn="l" rtl="0">
              <a:lnSpc>
                <a:spcPts val="2900"/>
              </a:lnSpc>
              <a:buNone/>
            </a:pPr>
            <a:r>
              <a:rPr lang="en-US" sz="1800" dirty="0">
                <a:solidFill>
                  <a:srgbClr val="FFFFFF"/>
                </a:solidFill>
                <a:latin typeface="PT Sans" pitchFamily="34" charset="0"/>
                <a:ea typeface="PT Sans" pitchFamily="34" charset="-122"/>
                <a:cs typeface="PT Sans" pitchFamily="34" charset="-120"/>
              </a:rPr>
              <a:t>Students can create detailed profiles, showcasing their skills, interests, and experience.</a:t>
            </a:r>
            <a:endParaRPr lang="en-US" sz="1800" dirty="0"/>
          </a:p>
        </p:txBody>
      </p:sp>
      <p:sp>
        <p:nvSpPr>
          <p:cNvPr id="7" name="Shape 4"/>
          <p:cNvSpPr/>
          <p:nvPr/>
        </p:nvSpPr>
        <p:spPr>
          <a:xfrm>
            <a:off x="4688919" y="2368034"/>
            <a:ext cx="3637121" cy="2492454"/>
          </a:xfrm>
          <a:prstGeom prst="roundRect">
            <a:avLst>
              <a:gd name="adj" fmla="val 14068"/>
            </a:avLst>
          </a:prstGeom>
          <a:solidFill>
            <a:srgbClr val="00002E"/>
          </a:solidFill>
          <a:ln w="22860">
            <a:solidFill>
              <a:srgbClr val="D7425E"/>
            </a:solidFill>
            <a:prstDash val="solid"/>
          </a:ln>
        </p:spPr>
      </p:sp>
      <p:sp>
        <p:nvSpPr>
          <p:cNvPr id="8" name="Text 5"/>
          <p:cNvSpPr/>
          <p:nvPr/>
        </p:nvSpPr>
        <p:spPr>
          <a:xfrm>
            <a:off x="4945499" y="2624614"/>
            <a:ext cx="3240558" cy="343733"/>
          </a:xfrm>
          <a:prstGeom prst="rect">
            <a:avLst/>
          </a:prstGeom>
          <a:noFill/>
          <a:ln/>
        </p:spPr>
        <p:txBody>
          <a:bodyPr wrap="none" lIns="0" tIns="0" rIns="0" bIns="0" rtlCol="0" anchor="t"/>
          <a:lstStyle/>
          <a:p>
            <a:pPr marL="0" indent="0" algn="l" rt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Matching Mentee-Mentor</a:t>
            </a:r>
            <a:endParaRPr lang="en-US" sz="2150" dirty="0"/>
          </a:p>
        </p:txBody>
      </p:sp>
      <p:sp>
        <p:nvSpPr>
          <p:cNvPr id="9" name="Text 6"/>
          <p:cNvSpPr/>
          <p:nvPr/>
        </p:nvSpPr>
        <p:spPr>
          <a:xfrm>
            <a:off x="4945499" y="3108484"/>
            <a:ext cx="3123962" cy="1495425"/>
          </a:xfrm>
          <a:prstGeom prst="rect">
            <a:avLst/>
          </a:prstGeom>
          <a:noFill/>
          <a:ln/>
        </p:spPr>
        <p:txBody>
          <a:bodyPr wrap="square" lIns="0" tIns="0" rIns="0" bIns="0" rtlCol="0" anchor="t"/>
          <a:lstStyle/>
          <a:p>
            <a:pPr marL="0" indent="0" algn="l" rtl="0">
              <a:lnSpc>
                <a:spcPts val="2900"/>
              </a:lnSpc>
              <a:buNone/>
            </a:pPr>
            <a:r>
              <a:rPr lang="en-US" sz="1800" dirty="0">
                <a:solidFill>
                  <a:srgbClr val="FFFFFF"/>
                </a:solidFill>
                <a:latin typeface="PT Sans" pitchFamily="34" charset="0"/>
                <a:ea typeface="PT Sans" pitchFamily="34" charset="-122"/>
                <a:cs typeface="PT Sans" pitchFamily="34" charset="-120"/>
              </a:rPr>
              <a:t>The app used to match mentors and mentees by searching for names or interests and goals.</a:t>
            </a:r>
            <a:endParaRPr lang="en-US" sz="1800" dirty="0"/>
          </a:p>
        </p:txBody>
      </p:sp>
      <p:sp>
        <p:nvSpPr>
          <p:cNvPr id="10" name="Shape 7"/>
          <p:cNvSpPr/>
          <p:nvPr/>
        </p:nvSpPr>
        <p:spPr>
          <a:xfrm>
            <a:off x="818078" y="5094208"/>
            <a:ext cx="3637121" cy="2492454"/>
          </a:xfrm>
          <a:prstGeom prst="roundRect">
            <a:avLst>
              <a:gd name="adj" fmla="val 14068"/>
            </a:avLst>
          </a:prstGeom>
          <a:solidFill>
            <a:srgbClr val="00002E"/>
          </a:solidFill>
          <a:ln w="22860">
            <a:solidFill>
              <a:srgbClr val="DD785E"/>
            </a:solidFill>
            <a:prstDash val="solid"/>
          </a:ln>
        </p:spPr>
      </p:sp>
      <p:sp>
        <p:nvSpPr>
          <p:cNvPr id="11" name="Text 8"/>
          <p:cNvSpPr/>
          <p:nvPr/>
        </p:nvSpPr>
        <p:spPr>
          <a:xfrm>
            <a:off x="1074658" y="5350788"/>
            <a:ext cx="2749987" cy="343733"/>
          </a:xfrm>
          <a:prstGeom prst="rect">
            <a:avLst/>
          </a:prstGeom>
          <a:noFill/>
          <a:ln/>
        </p:spPr>
        <p:txBody>
          <a:bodyPr wrap="none" lIns="0" tIns="0" rIns="0" bIns="0" rtlCol="0" anchor="t"/>
          <a:lstStyle/>
          <a:p>
            <a:pPr marL="0" indent="0" algn="l" rt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Event Creation</a:t>
            </a:r>
            <a:endParaRPr lang="en-US" sz="2150" dirty="0"/>
          </a:p>
        </p:txBody>
      </p:sp>
      <p:sp>
        <p:nvSpPr>
          <p:cNvPr id="12" name="Text 9"/>
          <p:cNvSpPr/>
          <p:nvPr/>
        </p:nvSpPr>
        <p:spPr>
          <a:xfrm>
            <a:off x="1074658" y="5834658"/>
            <a:ext cx="3123962" cy="1495425"/>
          </a:xfrm>
          <a:prstGeom prst="rect">
            <a:avLst/>
          </a:prstGeom>
          <a:noFill/>
          <a:ln/>
        </p:spPr>
        <p:txBody>
          <a:bodyPr wrap="square" lIns="0" tIns="0" rIns="0" bIns="0" rtlCol="0" anchor="t"/>
          <a:lstStyle/>
          <a:p>
            <a:pPr marL="0" indent="0" algn="l" rtl="0">
              <a:lnSpc>
                <a:spcPts val="2900"/>
              </a:lnSpc>
              <a:buNone/>
            </a:pPr>
            <a:r>
              <a:rPr lang="en-US" sz="1800" dirty="0">
                <a:solidFill>
                  <a:srgbClr val="FFFFFF"/>
                </a:solidFill>
                <a:latin typeface="PT Sans" pitchFamily="34" charset="0"/>
                <a:ea typeface="PT Sans" pitchFamily="34" charset="-122"/>
                <a:cs typeface="PT Sans" pitchFamily="34" charset="-120"/>
              </a:rPr>
              <a:t>Mentors can organize workshops, study sessions, and social gatherings for their mentees.</a:t>
            </a:r>
            <a:endParaRPr lang="en-US" sz="1800" dirty="0"/>
          </a:p>
        </p:txBody>
      </p:sp>
      <p:sp>
        <p:nvSpPr>
          <p:cNvPr id="13" name="Shape 10"/>
          <p:cNvSpPr/>
          <p:nvPr/>
        </p:nvSpPr>
        <p:spPr>
          <a:xfrm>
            <a:off x="4688919" y="5094208"/>
            <a:ext cx="3637121" cy="2492454"/>
          </a:xfrm>
          <a:prstGeom prst="roundRect">
            <a:avLst>
              <a:gd name="adj" fmla="val 14068"/>
            </a:avLst>
          </a:prstGeom>
          <a:solidFill>
            <a:srgbClr val="00002E"/>
          </a:solidFill>
          <a:ln w="22860">
            <a:solidFill>
              <a:srgbClr val="48A8E2"/>
            </a:solidFill>
            <a:prstDash val="solid"/>
          </a:ln>
        </p:spPr>
      </p:sp>
      <p:sp>
        <p:nvSpPr>
          <p:cNvPr id="14" name="Text 11"/>
          <p:cNvSpPr/>
          <p:nvPr/>
        </p:nvSpPr>
        <p:spPr>
          <a:xfrm>
            <a:off x="4945499" y="5350788"/>
            <a:ext cx="2749987" cy="343733"/>
          </a:xfrm>
          <a:prstGeom prst="rect">
            <a:avLst/>
          </a:prstGeom>
          <a:noFill/>
          <a:ln/>
        </p:spPr>
        <p:txBody>
          <a:bodyPr wrap="none" lIns="0" tIns="0" rIns="0" bIns="0" rtlCol="0" anchor="t"/>
          <a:lstStyle/>
          <a:p>
            <a:pPr marL="0" indent="0" algn="l" rtl="0">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Resource Sharing</a:t>
            </a:r>
            <a:endParaRPr lang="en-US" sz="2150" dirty="0"/>
          </a:p>
        </p:txBody>
      </p:sp>
      <p:sp>
        <p:nvSpPr>
          <p:cNvPr id="15" name="Text 12"/>
          <p:cNvSpPr/>
          <p:nvPr/>
        </p:nvSpPr>
        <p:spPr>
          <a:xfrm>
            <a:off x="4945499" y="5834658"/>
            <a:ext cx="3123962" cy="1121569"/>
          </a:xfrm>
          <a:prstGeom prst="rect">
            <a:avLst/>
          </a:prstGeom>
          <a:noFill/>
          <a:ln/>
        </p:spPr>
        <p:txBody>
          <a:bodyPr wrap="square" lIns="0" tIns="0" rIns="0" bIns="0" rtlCol="0" anchor="t"/>
          <a:lstStyle/>
          <a:p>
            <a:pPr marL="0" indent="0" algn="l" rtl="0">
              <a:lnSpc>
                <a:spcPts val="2900"/>
              </a:lnSpc>
              <a:buNone/>
            </a:pPr>
            <a:r>
              <a:rPr lang="en-US" sz="1800" dirty="0">
                <a:solidFill>
                  <a:srgbClr val="FFFFFF"/>
                </a:solidFill>
                <a:latin typeface="PT Sans" pitchFamily="34" charset="0"/>
                <a:ea typeface="PT Sans" pitchFamily="34" charset="-122"/>
                <a:cs typeface="PT Sans" pitchFamily="34" charset="-120"/>
              </a:rPr>
              <a:t>Mentors and mentees can share relevant study materials, course notes, and helpful tips.</a:t>
            </a:r>
            <a:endParaRPr lang="en-US" sz="1800" dirty="0"/>
          </a:p>
        </p:txBody>
      </p:sp>
      <p:pic>
        <p:nvPicPr>
          <p:cNvPr id="18" name="صورة 17">
            <a:extLst>
              <a:ext uri="{FF2B5EF4-FFF2-40B4-BE49-F238E27FC236}">
                <a16:creationId xmlns:a16="http://schemas.microsoft.com/office/drawing/2014/main" id="{55ACCF74-E591-D2FA-F34F-FCEB06D1DAB4}"/>
              </a:ext>
            </a:extLst>
          </p:cNvPr>
          <p:cNvPicPr>
            <a:picLocks noChangeAspect="1"/>
          </p:cNvPicPr>
          <p:nvPr/>
        </p:nvPicPr>
        <p:blipFill>
          <a:blip r:embed="rId4"/>
          <a:srcRect/>
          <a:stretch/>
        </p:blipFill>
        <p:spPr>
          <a:xfrm>
            <a:off x="10643956" y="2085081"/>
            <a:ext cx="2486488" cy="5286375"/>
          </a:xfrm>
          <a:prstGeom prst="roundRect">
            <a:avLst>
              <a:gd name="adj" fmla="val 13219"/>
            </a:avLst>
          </a:prstGeom>
          <a:solidFill>
            <a:schemeClr val="bg1"/>
          </a:solidFill>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3735" y="751834"/>
            <a:ext cx="10879812" cy="704017"/>
          </a:xfrm>
          <a:prstGeom prst="rect">
            <a:avLst/>
          </a:prstGeom>
          <a:noFill/>
          <a:ln/>
        </p:spPr>
        <p:txBody>
          <a:bodyPr wrap="non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Building &amp; Modeling System</a:t>
            </a:r>
            <a:endParaRPr lang="en-US" sz="4400" dirty="0"/>
          </a:p>
        </p:txBody>
      </p:sp>
      <p:sp>
        <p:nvSpPr>
          <p:cNvPr id="6" name="Shape 3"/>
          <p:cNvSpPr/>
          <p:nvPr/>
        </p:nvSpPr>
        <p:spPr>
          <a:xfrm>
            <a:off x="5277747" y="6230570"/>
            <a:ext cx="8527971" cy="15240"/>
          </a:xfrm>
          <a:prstGeom prst="roundRect">
            <a:avLst>
              <a:gd name="adj" fmla="val 2356110"/>
            </a:avLst>
          </a:prstGeom>
          <a:solidFill>
            <a:srgbClr val="F2B42D"/>
          </a:solidFill>
          <a:ln/>
        </p:spPr>
      </p:sp>
      <p:sp>
        <p:nvSpPr>
          <p:cNvPr id="9" name="Text 5"/>
          <p:cNvSpPr/>
          <p:nvPr/>
        </p:nvSpPr>
        <p:spPr>
          <a:xfrm>
            <a:off x="1023936" y="1882995"/>
            <a:ext cx="3431949" cy="351949"/>
          </a:xfrm>
          <a:prstGeom prst="rect">
            <a:avLst/>
          </a:prstGeom>
          <a:noFill/>
          <a:ln/>
        </p:spPr>
        <p:txBody>
          <a:bodyPr wrap="none" lIns="0" tIns="0" rIns="0" bIns="0" rtlCol="0" anchor="t"/>
          <a:lstStyle/>
          <a:p>
            <a:pPr marL="0" indent="0" algn="l" rtl="0">
              <a:lnSpc>
                <a:spcPts val="2750"/>
              </a:lnSpc>
              <a:buNone/>
            </a:pPr>
            <a:r>
              <a:rPr lang="en-US" sz="2800" b="1" i="0" dirty="0">
                <a:solidFill>
                  <a:srgbClr val="ECECEC"/>
                </a:solidFill>
                <a:effectLst/>
                <a:latin typeface="Nunito Semi Bold" panose="020B0604020202020204" charset="0"/>
                <a:cs typeface="Times New Roman" panose="02020603050405020304" pitchFamily="18" charset="0"/>
              </a:rPr>
              <a:t>System Architecture</a:t>
            </a:r>
            <a:r>
              <a:rPr lang="en-US" sz="2800" dirty="0">
                <a:solidFill>
                  <a:srgbClr val="FFFFFF"/>
                </a:solidFill>
                <a:latin typeface="Nunito Semi Bold" panose="020B0604020202020204" charset="0"/>
                <a:ea typeface="Nunito Semi Bold" pitchFamily="34" charset="-122"/>
                <a:cs typeface="Times New Roman" panose="02020603050405020304" pitchFamily="18" charset="0"/>
              </a:rPr>
              <a:t> </a:t>
            </a:r>
            <a:endParaRPr lang="en-US" sz="2800" dirty="0">
              <a:latin typeface="Nunito Semi Bold" panose="020B0604020202020204" charset="0"/>
              <a:cs typeface="Times New Roman" panose="02020603050405020304" pitchFamily="18" charset="0"/>
            </a:endParaRPr>
          </a:p>
        </p:txBody>
      </p:sp>
      <p:sp>
        <p:nvSpPr>
          <p:cNvPr id="10" name="Shape 6"/>
          <p:cNvSpPr/>
          <p:nvPr/>
        </p:nvSpPr>
        <p:spPr>
          <a:xfrm>
            <a:off x="11049779" y="3076294"/>
            <a:ext cx="7459266" cy="15240"/>
          </a:xfrm>
          <a:prstGeom prst="roundRect">
            <a:avLst>
              <a:gd name="adj" fmla="val 2356110"/>
            </a:avLst>
          </a:prstGeom>
          <a:solidFill>
            <a:srgbClr val="D7425E"/>
          </a:solidFill>
          <a:ln/>
        </p:spPr>
      </p:sp>
      <p:pic>
        <p:nvPicPr>
          <p:cNvPr id="14" name="صورة 13">
            <a:extLst>
              <a:ext uri="{FF2B5EF4-FFF2-40B4-BE49-F238E27FC236}">
                <a16:creationId xmlns:a16="http://schemas.microsoft.com/office/drawing/2014/main" id="{AFF28E1E-6A11-8A35-57DF-18FAFF273AD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527" y="2504268"/>
            <a:ext cx="8482716" cy="5306232"/>
          </a:xfrm>
          <a:prstGeom prst="roundRect">
            <a:avLst>
              <a:gd name="adj" fmla="val 11815"/>
            </a:avLst>
          </a:prstGeom>
          <a:solidFill>
            <a:schemeClr val="bg1"/>
          </a:solidFill>
          <a:ln>
            <a:solidFill>
              <a:schemeClr val="accent1"/>
            </a:solidFill>
          </a:ln>
        </p:spPr>
      </p:pic>
      <p:grpSp>
        <p:nvGrpSpPr>
          <p:cNvPr id="17" name="مجموعة 16">
            <a:extLst>
              <a:ext uri="{FF2B5EF4-FFF2-40B4-BE49-F238E27FC236}">
                <a16:creationId xmlns:a16="http://schemas.microsoft.com/office/drawing/2014/main" id="{49C155C4-D4EB-1F8A-329A-87982C86C9C4}"/>
              </a:ext>
            </a:extLst>
          </p:cNvPr>
          <p:cNvGrpSpPr/>
          <p:nvPr/>
        </p:nvGrpSpPr>
        <p:grpSpPr>
          <a:xfrm>
            <a:off x="9541733" y="3066086"/>
            <a:ext cx="4573072" cy="3189934"/>
            <a:chOff x="9676328" y="3614260"/>
            <a:chExt cx="3637121" cy="2640635"/>
          </a:xfrm>
        </p:grpSpPr>
        <p:sp>
          <p:nvSpPr>
            <p:cNvPr id="15" name="Shape 1">
              <a:extLst>
                <a:ext uri="{FF2B5EF4-FFF2-40B4-BE49-F238E27FC236}">
                  <a16:creationId xmlns:a16="http://schemas.microsoft.com/office/drawing/2014/main" id="{DE5378B8-6E52-A88B-47A6-FD84CFA3643D}"/>
                </a:ext>
              </a:extLst>
            </p:cNvPr>
            <p:cNvSpPr/>
            <p:nvPr/>
          </p:nvSpPr>
          <p:spPr>
            <a:xfrm>
              <a:off x="9676328" y="3614260"/>
              <a:ext cx="3637121" cy="2640635"/>
            </a:xfrm>
            <a:prstGeom prst="roundRect">
              <a:avLst>
                <a:gd name="adj" fmla="val 14068"/>
              </a:avLst>
            </a:prstGeom>
            <a:solidFill>
              <a:srgbClr val="00002E"/>
            </a:solidFill>
            <a:ln w="22860">
              <a:solidFill>
                <a:srgbClr val="F2B42D"/>
              </a:solidFill>
              <a:prstDash val="solid"/>
            </a:ln>
          </p:spPr>
          <p:txBody>
            <a:bodyPr/>
            <a:lstStyle/>
            <a:p>
              <a:pPr algn="l"/>
              <a:endParaRPr lang="en-US" dirty="0"/>
            </a:p>
          </p:txBody>
        </p:sp>
        <p:sp>
          <p:nvSpPr>
            <p:cNvPr id="16" name="Text 3">
              <a:extLst>
                <a:ext uri="{FF2B5EF4-FFF2-40B4-BE49-F238E27FC236}">
                  <a16:creationId xmlns:a16="http://schemas.microsoft.com/office/drawing/2014/main" id="{36A20145-65C4-5F6A-5935-76EBA8461B6E}"/>
                </a:ext>
              </a:extLst>
            </p:cNvPr>
            <p:cNvSpPr/>
            <p:nvPr/>
          </p:nvSpPr>
          <p:spPr>
            <a:xfrm>
              <a:off x="9932907" y="3786176"/>
              <a:ext cx="3123962" cy="2296801"/>
            </a:xfrm>
            <a:prstGeom prst="rect">
              <a:avLst/>
            </a:prstGeom>
            <a:noFill/>
            <a:ln/>
          </p:spPr>
          <p:txBody>
            <a:bodyPr wrap="square" lIns="0" tIns="0" rIns="0" bIns="0" rtlCol="0" anchor="t"/>
            <a:lstStyle/>
            <a:p>
              <a:pPr marL="0" indent="0" algn="l" rtl="0">
                <a:lnSpc>
                  <a:spcPct val="150000"/>
                </a:lnSpc>
                <a:buNone/>
              </a:pPr>
              <a:r>
                <a:rPr lang="en-US" sz="2400" dirty="0">
                  <a:solidFill>
                    <a:srgbClr val="FFFFFF"/>
                  </a:solidFill>
                  <a:latin typeface="PT Sans" pitchFamily="34" charset="0"/>
                  <a:ea typeface="PT Sans" pitchFamily="34" charset="-122"/>
                  <a:cs typeface="PT Sans" pitchFamily="34" charset="-120"/>
                </a:rPr>
                <a:t>The PmuMentor app is designed using a modular and scalable architecture to ensure maintainability and flexibility</a:t>
              </a:r>
              <a:endParaRPr lang="en-US" sz="2400" dirty="0"/>
            </a:p>
          </p:txBody>
        </p:sp>
      </p:grpSp>
      <p:sp>
        <p:nvSpPr>
          <p:cNvPr id="18" name="مستطيل 17">
            <a:extLst>
              <a:ext uri="{FF2B5EF4-FFF2-40B4-BE49-F238E27FC236}">
                <a16:creationId xmlns:a16="http://schemas.microsoft.com/office/drawing/2014/main" id="{EE705D0B-384F-2618-26EF-27B33C0215AF}"/>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5212C-DF91-3DE9-FEB3-74ED55CAF5DF}"/>
            </a:ext>
          </a:extLst>
        </p:cNvPr>
        <p:cNvGrpSpPr/>
        <p:nvPr/>
      </p:nvGrpSpPr>
      <p:grpSpPr>
        <a:xfrm>
          <a:off x="0" y="0"/>
          <a:ext cx="0" cy="0"/>
          <a:chOff x="0" y="0"/>
          <a:chExt cx="0" cy="0"/>
        </a:xfrm>
      </p:grpSpPr>
      <p:sp>
        <p:nvSpPr>
          <p:cNvPr id="3" name="مستطيل 2">
            <a:extLst>
              <a:ext uri="{FF2B5EF4-FFF2-40B4-BE49-F238E27FC236}">
                <a16:creationId xmlns:a16="http://schemas.microsoft.com/office/drawing/2014/main" id="{F6E2DBAF-EA9C-8BDA-8E8A-C3031FA56CCA}"/>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20655AC2-FC3B-7592-C3A7-126BF1AE5BA5}"/>
              </a:ext>
            </a:extLst>
          </p:cNvPr>
          <p:cNvSpPr/>
          <p:nvPr/>
        </p:nvSpPr>
        <p:spPr>
          <a:xfrm>
            <a:off x="57150" y="712556"/>
            <a:ext cx="6407114" cy="704017"/>
          </a:xfrm>
          <a:prstGeom prst="rect">
            <a:avLst/>
          </a:prstGeom>
          <a:noFill/>
          <a:ln/>
        </p:spPr>
        <p:txBody>
          <a:bodyPr wrap="non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Building &amp; Modeling System</a:t>
            </a:r>
            <a:endParaRPr lang="en-US" sz="4400" dirty="0"/>
          </a:p>
        </p:txBody>
      </p:sp>
      <p:sp>
        <p:nvSpPr>
          <p:cNvPr id="6" name="Shape 3">
            <a:extLst>
              <a:ext uri="{FF2B5EF4-FFF2-40B4-BE49-F238E27FC236}">
                <a16:creationId xmlns:a16="http://schemas.microsoft.com/office/drawing/2014/main" id="{9B599B6E-AABC-5633-15BA-85675D5F7A0D}"/>
              </a:ext>
            </a:extLst>
          </p:cNvPr>
          <p:cNvSpPr/>
          <p:nvPr/>
        </p:nvSpPr>
        <p:spPr>
          <a:xfrm>
            <a:off x="-1212771" y="6537569"/>
            <a:ext cx="8527971" cy="15240"/>
          </a:xfrm>
          <a:prstGeom prst="roundRect">
            <a:avLst>
              <a:gd name="adj" fmla="val 2356110"/>
            </a:avLst>
          </a:prstGeom>
          <a:solidFill>
            <a:srgbClr val="F2B42D"/>
          </a:solidFill>
          <a:ln/>
        </p:spPr>
      </p:sp>
      <p:sp>
        <p:nvSpPr>
          <p:cNvPr id="9" name="Text 5">
            <a:extLst>
              <a:ext uri="{FF2B5EF4-FFF2-40B4-BE49-F238E27FC236}">
                <a16:creationId xmlns:a16="http://schemas.microsoft.com/office/drawing/2014/main" id="{990FC953-3860-6DC2-4C97-2D6707E43F6C}"/>
              </a:ext>
            </a:extLst>
          </p:cNvPr>
          <p:cNvSpPr/>
          <p:nvPr/>
        </p:nvSpPr>
        <p:spPr>
          <a:xfrm>
            <a:off x="338136" y="1907700"/>
            <a:ext cx="3431949" cy="351949"/>
          </a:xfrm>
          <a:prstGeom prst="rect">
            <a:avLst/>
          </a:prstGeom>
          <a:noFill/>
          <a:ln/>
        </p:spPr>
        <p:txBody>
          <a:bodyPr wrap="none" lIns="0" tIns="0" rIns="0" bIns="0" rtlCol="0" anchor="t"/>
          <a:lstStyle/>
          <a:p>
            <a:pPr marL="0" indent="0" algn="l" rtl="0">
              <a:lnSpc>
                <a:spcPts val="2750"/>
              </a:lnSpc>
              <a:buNone/>
            </a:pPr>
            <a:r>
              <a:rPr lang="en-US" sz="2800" b="1" i="0" dirty="0">
                <a:solidFill>
                  <a:srgbClr val="ECECEC"/>
                </a:solidFill>
                <a:effectLst/>
                <a:latin typeface="Nunito Semi Bold" panose="020B0604020202020204" charset="0"/>
              </a:rPr>
              <a:t>System Design</a:t>
            </a:r>
            <a:endParaRPr lang="en-US" sz="2800" dirty="0">
              <a:latin typeface="Nunito Semi Bold" panose="020B0604020202020204" charset="0"/>
            </a:endParaRPr>
          </a:p>
        </p:txBody>
      </p:sp>
      <p:sp>
        <p:nvSpPr>
          <p:cNvPr id="10" name="Shape 6">
            <a:extLst>
              <a:ext uri="{FF2B5EF4-FFF2-40B4-BE49-F238E27FC236}">
                <a16:creationId xmlns:a16="http://schemas.microsoft.com/office/drawing/2014/main" id="{1C1191DF-C6A9-B36F-ADFA-EAE1DD868247}"/>
              </a:ext>
            </a:extLst>
          </p:cNvPr>
          <p:cNvSpPr/>
          <p:nvPr/>
        </p:nvSpPr>
        <p:spPr>
          <a:xfrm>
            <a:off x="-144066" y="2795786"/>
            <a:ext cx="7459266" cy="15240"/>
          </a:xfrm>
          <a:prstGeom prst="roundRect">
            <a:avLst>
              <a:gd name="adj" fmla="val 2356110"/>
            </a:avLst>
          </a:prstGeom>
          <a:solidFill>
            <a:srgbClr val="D7425E"/>
          </a:solidFill>
          <a:ln/>
        </p:spPr>
      </p:sp>
      <p:pic>
        <p:nvPicPr>
          <p:cNvPr id="14" name="صورة 13">
            <a:extLst>
              <a:ext uri="{FF2B5EF4-FFF2-40B4-BE49-F238E27FC236}">
                <a16:creationId xmlns:a16="http://schemas.microsoft.com/office/drawing/2014/main" id="{B6A3F66A-C47D-45FF-16AF-001116EA50B3}"/>
              </a:ext>
            </a:extLst>
          </p:cNvPr>
          <p:cNvPicPr>
            <a:picLocks noChangeAspect="1"/>
          </p:cNvPicPr>
          <p:nvPr/>
        </p:nvPicPr>
        <p:blipFill>
          <a:blip r:embed="rId3"/>
          <a:srcRect t="99" b="308"/>
          <a:stretch/>
        </p:blipFill>
        <p:spPr bwMode="auto">
          <a:xfrm>
            <a:off x="7240849" y="62890"/>
            <a:ext cx="7389551" cy="8151470"/>
          </a:xfrm>
          <a:prstGeom prst="roundRect">
            <a:avLst>
              <a:gd name="adj" fmla="val 0"/>
            </a:avLst>
          </a:prstGeom>
          <a:solidFill>
            <a:schemeClr val="bg1"/>
          </a:solidFill>
          <a:ln>
            <a:solidFill>
              <a:schemeClr val="accent1"/>
            </a:solidFill>
          </a:ln>
        </p:spPr>
      </p:pic>
      <p:grpSp>
        <p:nvGrpSpPr>
          <p:cNvPr id="17" name="مجموعة 16">
            <a:extLst>
              <a:ext uri="{FF2B5EF4-FFF2-40B4-BE49-F238E27FC236}">
                <a16:creationId xmlns:a16="http://schemas.microsoft.com/office/drawing/2014/main" id="{F5F02C8B-870A-1B7A-FA63-E7F38D6D6199}"/>
              </a:ext>
            </a:extLst>
          </p:cNvPr>
          <p:cNvGrpSpPr/>
          <p:nvPr/>
        </p:nvGrpSpPr>
        <p:grpSpPr>
          <a:xfrm>
            <a:off x="622519" y="2795730"/>
            <a:ext cx="4906357" cy="3726387"/>
            <a:chOff x="9676328" y="3614260"/>
            <a:chExt cx="3637121" cy="2640635"/>
          </a:xfrm>
        </p:grpSpPr>
        <p:sp>
          <p:nvSpPr>
            <p:cNvPr id="15" name="Shape 1">
              <a:extLst>
                <a:ext uri="{FF2B5EF4-FFF2-40B4-BE49-F238E27FC236}">
                  <a16:creationId xmlns:a16="http://schemas.microsoft.com/office/drawing/2014/main" id="{AFCAEEB7-5DCF-89BB-2A6B-231FE368E6BF}"/>
                </a:ext>
              </a:extLst>
            </p:cNvPr>
            <p:cNvSpPr/>
            <p:nvPr/>
          </p:nvSpPr>
          <p:spPr>
            <a:xfrm>
              <a:off x="9676328" y="3614260"/>
              <a:ext cx="3637121" cy="2640635"/>
            </a:xfrm>
            <a:prstGeom prst="roundRect">
              <a:avLst>
                <a:gd name="adj" fmla="val 14068"/>
              </a:avLst>
            </a:prstGeom>
            <a:solidFill>
              <a:srgbClr val="00002E"/>
            </a:solidFill>
            <a:ln w="22860">
              <a:solidFill>
                <a:srgbClr val="F2B42D"/>
              </a:solidFill>
              <a:prstDash val="solid"/>
            </a:ln>
          </p:spPr>
          <p:txBody>
            <a:bodyPr/>
            <a:lstStyle/>
            <a:p>
              <a:endParaRPr lang="en-US" dirty="0"/>
            </a:p>
          </p:txBody>
        </p:sp>
        <p:sp>
          <p:nvSpPr>
            <p:cNvPr id="16" name="Text 3">
              <a:extLst>
                <a:ext uri="{FF2B5EF4-FFF2-40B4-BE49-F238E27FC236}">
                  <a16:creationId xmlns:a16="http://schemas.microsoft.com/office/drawing/2014/main" id="{74D53A80-F16A-0F02-023E-635E0FE4C62D}"/>
                </a:ext>
              </a:extLst>
            </p:cNvPr>
            <p:cNvSpPr/>
            <p:nvPr/>
          </p:nvSpPr>
          <p:spPr>
            <a:xfrm>
              <a:off x="9932907" y="3786176"/>
              <a:ext cx="3123962" cy="2296801"/>
            </a:xfrm>
            <a:prstGeom prst="rect">
              <a:avLst/>
            </a:prstGeom>
            <a:noFill/>
            <a:ln/>
          </p:spPr>
          <p:txBody>
            <a:bodyPr wrap="square" lIns="0" tIns="0" rIns="0" bIns="0" rtlCol="0" anchor="t"/>
            <a:lstStyle/>
            <a:p>
              <a:pPr marL="342900" indent="-342900" algn="l" rtl="0">
                <a:lnSpc>
                  <a:spcPct val="150000"/>
                </a:lnSpc>
                <a:buFont typeface="Arial" panose="020B0604020202020204" pitchFamily="34" charset="0"/>
                <a:buChar char="•"/>
              </a:pPr>
              <a:r>
                <a:rPr lang="en-US" sz="2400" dirty="0">
                  <a:solidFill>
                    <a:srgbClr val="FFFFFF"/>
                  </a:solidFill>
                  <a:latin typeface="PT Sans" pitchFamily="34" charset="0"/>
                  <a:ea typeface="PT Sans" pitchFamily="34" charset="-122"/>
                  <a:cs typeface="PT Sans" pitchFamily="34" charset="-120"/>
                </a:rPr>
                <a:t>This diagram illustrates the main classes in the system and their relationships.</a:t>
              </a:r>
            </a:p>
            <a:p>
              <a:pPr marL="342900" indent="-342900" algn="l" rtl="0">
                <a:lnSpc>
                  <a:spcPct val="150000"/>
                </a:lnSpc>
                <a:buFont typeface="Arial" panose="020B0604020202020204" pitchFamily="34" charset="0"/>
                <a:buChar char="•"/>
              </a:pPr>
              <a:r>
                <a:rPr lang="en-US" sz="2400" dirty="0">
                  <a:solidFill>
                    <a:srgbClr val="FFFFFF"/>
                  </a:solidFill>
                  <a:latin typeface="PT Sans" pitchFamily="34" charset="0"/>
                  <a:ea typeface="PT Sans" pitchFamily="34" charset="-122"/>
                  <a:cs typeface="PT Sans" pitchFamily="34" charset="-120"/>
                </a:rPr>
                <a:t>The structure ensures reusability, scalability, and clear separation of concerns.</a:t>
              </a:r>
              <a:endParaRPr lang="en-US" sz="2400" dirty="0"/>
            </a:p>
          </p:txBody>
        </p:sp>
      </p:grpSp>
    </p:spTree>
    <p:extLst>
      <p:ext uri="{BB962C8B-B14F-4D97-AF65-F5344CB8AC3E}">
        <p14:creationId xmlns:p14="http://schemas.microsoft.com/office/powerpoint/2010/main" val="3692289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CF70-63C5-86D7-288B-B8F7A31192B0}"/>
            </a:ext>
          </a:extLst>
        </p:cNvPr>
        <p:cNvGrpSpPr/>
        <p:nvPr/>
      </p:nvGrpSpPr>
      <p:grpSpPr>
        <a:xfrm>
          <a:off x="0" y="0"/>
          <a:ext cx="0" cy="0"/>
          <a:chOff x="0" y="0"/>
          <a:chExt cx="0" cy="0"/>
        </a:xfrm>
      </p:grpSpPr>
      <p:sp>
        <p:nvSpPr>
          <p:cNvPr id="3" name="مستطيل 2">
            <a:extLst>
              <a:ext uri="{FF2B5EF4-FFF2-40B4-BE49-F238E27FC236}">
                <a16:creationId xmlns:a16="http://schemas.microsoft.com/office/drawing/2014/main" id="{D265FB9B-F6DE-BE47-38BC-73D87313458A}"/>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a:extLst>
              <a:ext uri="{FF2B5EF4-FFF2-40B4-BE49-F238E27FC236}">
                <a16:creationId xmlns:a16="http://schemas.microsoft.com/office/drawing/2014/main" id="{292C03E3-4904-1797-65E9-6AB8132A7D02}"/>
              </a:ext>
            </a:extLst>
          </p:cNvPr>
          <p:cNvSpPr/>
          <p:nvPr/>
        </p:nvSpPr>
        <p:spPr>
          <a:xfrm>
            <a:off x="338136" y="313692"/>
            <a:ext cx="6407114" cy="1237533"/>
          </a:xfrm>
          <a:prstGeom prst="rect">
            <a:avLst/>
          </a:prstGeom>
          <a:noFill/>
          <a:ln/>
        </p:spPr>
        <p:txBody>
          <a:bodyPr wrap="non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Building &amp; Modeling</a:t>
            </a:r>
          </a:p>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System</a:t>
            </a:r>
            <a:endParaRPr lang="en-US" sz="4400" dirty="0"/>
          </a:p>
        </p:txBody>
      </p:sp>
      <p:sp>
        <p:nvSpPr>
          <p:cNvPr id="6" name="Shape 3">
            <a:extLst>
              <a:ext uri="{FF2B5EF4-FFF2-40B4-BE49-F238E27FC236}">
                <a16:creationId xmlns:a16="http://schemas.microsoft.com/office/drawing/2014/main" id="{897E452A-46E0-FC3F-D9DB-EAC494597DD6}"/>
              </a:ext>
            </a:extLst>
          </p:cNvPr>
          <p:cNvSpPr/>
          <p:nvPr/>
        </p:nvSpPr>
        <p:spPr>
          <a:xfrm>
            <a:off x="-1212771" y="7173780"/>
            <a:ext cx="8527971" cy="15240"/>
          </a:xfrm>
          <a:prstGeom prst="roundRect">
            <a:avLst>
              <a:gd name="adj" fmla="val 2356110"/>
            </a:avLst>
          </a:prstGeom>
          <a:solidFill>
            <a:srgbClr val="F2B42D"/>
          </a:solidFill>
          <a:ln/>
        </p:spPr>
      </p:sp>
      <p:sp>
        <p:nvSpPr>
          <p:cNvPr id="9" name="Text 5">
            <a:extLst>
              <a:ext uri="{FF2B5EF4-FFF2-40B4-BE49-F238E27FC236}">
                <a16:creationId xmlns:a16="http://schemas.microsoft.com/office/drawing/2014/main" id="{F47D55BE-CB1D-D96E-CDDE-E9A183FC0F78}"/>
              </a:ext>
            </a:extLst>
          </p:cNvPr>
          <p:cNvSpPr/>
          <p:nvPr/>
        </p:nvSpPr>
        <p:spPr>
          <a:xfrm>
            <a:off x="622519" y="1900399"/>
            <a:ext cx="3431949" cy="351949"/>
          </a:xfrm>
          <a:prstGeom prst="rect">
            <a:avLst/>
          </a:prstGeom>
          <a:noFill/>
          <a:ln/>
        </p:spPr>
        <p:txBody>
          <a:bodyPr wrap="none" lIns="0" tIns="0" rIns="0" bIns="0" rtlCol="0" anchor="t"/>
          <a:lstStyle/>
          <a:p>
            <a:pPr marL="0" indent="0" algn="l" rtl="0">
              <a:lnSpc>
                <a:spcPts val="2750"/>
              </a:lnSpc>
              <a:buNone/>
            </a:pPr>
            <a:r>
              <a:rPr lang="en-US" sz="2800" b="1" i="0" dirty="0">
                <a:solidFill>
                  <a:srgbClr val="ECECEC"/>
                </a:solidFill>
                <a:effectLst/>
                <a:latin typeface="Nunito Semi Bold" panose="020B0604020202020204" charset="0"/>
              </a:rPr>
              <a:t>Database ERD</a:t>
            </a:r>
            <a:endParaRPr lang="en-US" sz="2800" dirty="0">
              <a:latin typeface="Nunito Semi Bold" panose="020B0604020202020204" charset="0"/>
            </a:endParaRPr>
          </a:p>
        </p:txBody>
      </p:sp>
      <p:sp>
        <p:nvSpPr>
          <p:cNvPr id="10" name="Shape 6">
            <a:extLst>
              <a:ext uri="{FF2B5EF4-FFF2-40B4-BE49-F238E27FC236}">
                <a16:creationId xmlns:a16="http://schemas.microsoft.com/office/drawing/2014/main" id="{03305228-EA65-F9CF-EAD6-D539E9E47FD9}"/>
              </a:ext>
            </a:extLst>
          </p:cNvPr>
          <p:cNvSpPr/>
          <p:nvPr/>
        </p:nvSpPr>
        <p:spPr>
          <a:xfrm>
            <a:off x="-144066" y="2795786"/>
            <a:ext cx="7459266" cy="15240"/>
          </a:xfrm>
          <a:prstGeom prst="roundRect">
            <a:avLst>
              <a:gd name="adj" fmla="val 2356110"/>
            </a:avLst>
          </a:prstGeom>
          <a:solidFill>
            <a:srgbClr val="D7425E"/>
          </a:solidFill>
          <a:ln/>
        </p:spPr>
      </p:sp>
      <p:pic>
        <p:nvPicPr>
          <p:cNvPr id="14" name="صورة 13">
            <a:extLst>
              <a:ext uri="{FF2B5EF4-FFF2-40B4-BE49-F238E27FC236}">
                <a16:creationId xmlns:a16="http://schemas.microsoft.com/office/drawing/2014/main" id="{7D6CD2C0-2592-A5EA-BFF2-29AC5A6096C9}"/>
              </a:ext>
            </a:extLst>
          </p:cNvPr>
          <p:cNvPicPr>
            <a:picLocks noChangeAspect="1"/>
          </p:cNvPicPr>
          <p:nvPr/>
        </p:nvPicPr>
        <p:blipFill>
          <a:blip r:embed="rId3"/>
          <a:srcRect l="-298" t="-586" r="248" b="-187"/>
          <a:stretch/>
        </p:blipFill>
        <p:spPr bwMode="auto">
          <a:xfrm>
            <a:off x="6648450" y="15240"/>
            <a:ext cx="8527971" cy="8214360"/>
          </a:xfrm>
          <a:prstGeom prst="roundRect">
            <a:avLst>
              <a:gd name="adj" fmla="val 0"/>
            </a:avLst>
          </a:prstGeom>
          <a:solidFill>
            <a:schemeClr val="bg1"/>
          </a:solidFill>
          <a:ln>
            <a:solidFill>
              <a:schemeClr val="accent1"/>
            </a:solidFill>
          </a:ln>
        </p:spPr>
      </p:pic>
      <p:grpSp>
        <p:nvGrpSpPr>
          <p:cNvPr id="17" name="مجموعة 16">
            <a:extLst>
              <a:ext uri="{FF2B5EF4-FFF2-40B4-BE49-F238E27FC236}">
                <a16:creationId xmlns:a16="http://schemas.microsoft.com/office/drawing/2014/main" id="{94CE7A7B-4060-B868-C035-38ED1895B8BA}"/>
              </a:ext>
            </a:extLst>
          </p:cNvPr>
          <p:cNvGrpSpPr/>
          <p:nvPr/>
        </p:nvGrpSpPr>
        <p:grpSpPr>
          <a:xfrm>
            <a:off x="152400" y="2795730"/>
            <a:ext cx="6076949" cy="4370880"/>
            <a:chOff x="9676328" y="3614260"/>
            <a:chExt cx="3637121" cy="2640635"/>
          </a:xfrm>
        </p:grpSpPr>
        <p:sp>
          <p:nvSpPr>
            <p:cNvPr id="15" name="Shape 1">
              <a:extLst>
                <a:ext uri="{FF2B5EF4-FFF2-40B4-BE49-F238E27FC236}">
                  <a16:creationId xmlns:a16="http://schemas.microsoft.com/office/drawing/2014/main" id="{AC28A68D-A034-AA81-3A55-C36867112212}"/>
                </a:ext>
              </a:extLst>
            </p:cNvPr>
            <p:cNvSpPr/>
            <p:nvPr/>
          </p:nvSpPr>
          <p:spPr>
            <a:xfrm>
              <a:off x="9676328" y="3614260"/>
              <a:ext cx="3637121" cy="2640635"/>
            </a:xfrm>
            <a:prstGeom prst="roundRect">
              <a:avLst>
                <a:gd name="adj" fmla="val 14068"/>
              </a:avLst>
            </a:prstGeom>
            <a:solidFill>
              <a:srgbClr val="00002E"/>
            </a:solidFill>
            <a:ln w="22860">
              <a:solidFill>
                <a:srgbClr val="F2B42D"/>
              </a:solidFill>
              <a:prstDash val="solid"/>
            </a:ln>
          </p:spPr>
          <p:txBody>
            <a:bodyPr/>
            <a:lstStyle/>
            <a:p>
              <a:endParaRPr lang="en-US" dirty="0"/>
            </a:p>
          </p:txBody>
        </p:sp>
        <p:sp>
          <p:nvSpPr>
            <p:cNvPr id="16" name="Text 3">
              <a:extLst>
                <a:ext uri="{FF2B5EF4-FFF2-40B4-BE49-F238E27FC236}">
                  <a16:creationId xmlns:a16="http://schemas.microsoft.com/office/drawing/2014/main" id="{FBB26D42-5E89-0094-8F96-DB861D081478}"/>
                </a:ext>
              </a:extLst>
            </p:cNvPr>
            <p:cNvSpPr/>
            <p:nvPr/>
          </p:nvSpPr>
          <p:spPr>
            <a:xfrm>
              <a:off x="9932907" y="3786176"/>
              <a:ext cx="3123962" cy="2296801"/>
            </a:xfrm>
            <a:prstGeom prst="rect">
              <a:avLst/>
            </a:prstGeom>
            <a:noFill/>
            <a:ln/>
          </p:spPr>
          <p:txBody>
            <a:bodyPr wrap="square" lIns="0" tIns="0" rIns="0" bIns="0" rtlCol="0" anchor="t"/>
            <a:lstStyle/>
            <a:p>
              <a:pPr marL="342900" indent="-342900" algn="l" rtl="0">
                <a:lnSpc>
                  <a:spcPct val="150000"/>
                </a:lnSpc>
                <a:buFont typeface="Arial" panose="020B0604020202020204" pitchFamily="34" charset="0"/>
                <a:buChar char="•"/>
              </a:pPr>
              <a:r>
                <a:rPr lang="en-US" sz="2400" dirty="0">
                  <a:solidFill>
                    <a:srgbClr val="FFFFFF"/>
                  </a:solidFill>
                  <a:latin typeface="PT Sans" pitchFamily="34" charset="0"/>
                  <a:ea typeface="PT Sans" pitchFamily="34" charset="-122"/>
                  <a:cs typeface="PT Sans" pitchFamily="34" charset="-120"/>
                </a:rPr>
                <a:t>The database design ensures efficient storage and retrieval of data for users, events, resources, and communications.</a:t>
              </a:r>
            </a:p>
            <a:p>
              <a:pPr marL="342900" indent="-342900" algn="l" rtl="0">
                <a:lnSpc>
                  <a:spcPct val="150000"/>
                </a:lnSpc>
                <a:buFont typeface="Arial" panose="020B0604020202020204" pitchFamily="34" charset="0"/>
                <a:buChar char="•"/>
              </a:pPr>
              <a:r>
                <a:rPr lang="en-US" sz="2400" dirty="0">
                  <a:solidFill>
                    <a:srgbClr val="FFFFFF"/>
                  </a:solidFill>
                  <a:latin typeface="PT Sans" pitchFamily="34" charset="0"/>
                  <a:ea typeface="PT Sans" pitchFamily="34" charset="-122"/>
                  <a:cs typeface="PT Sans" pitchFamily="34" charset="-120"/>
                </a:rPr>
                <a:t>It includes key entities and relationships to support the app’s functionalities.</a:t>
              </a:r>
              <a:endParaRPr lang="en-US" sz="2400" dirty="0"/>
            </a:p>
          </p:txBody>
        </p:sp>
      </p:grpSp>
    </p:spTree>
    <p:extLst>
      <p:ext uri="{BB962C8B-B14F-4D97-AF65-F5344CB8AC3E}">
        <p14:creationId xmlns:p14="http://schemas.microsoft.com/office/powerpoint/2010/main" val="2778779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397682"/>
            <a:ext cx="10928271" cy="704017"/>
          </a:xfrm>
          <a:prstGeom prst="rect">
            <a:avLst/>
          </a:prstGeom>
          <a:noFill/>
          <a:ln/>
        </p:spPr>
        <p:txBody>
          <a:bodyPr wrap="none" lIns="0" tIns="0" rIns="0" bIns="0" rtlCol="0" anchor="t"/>
          <a:lstStyle/>
          <a:p>
            <a:pPr marL="0" indent="0" algn="l" rt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User Registration and Profile Management</a:t>
            </a:r>
            <a:endParaRPr lang="en-US" sz="4400" dirty="0"/>
          </a:p>
        </p:txBody>
      </p:sp>
      <p:sp>
        <p:nvSpPr>
          <p:cNvPr id="3" name="Text 1"/>
          <p:cNvSpPr/>
          <p:nvPr/>
        </p:nvSpPr>
        <p:spPr>
          <a:xfrm>
            <a:off x="837724" y="1445949"/>
            <a:ext cx="2816185" cy="351949"/>
          </a:xfrm>
          <a:prstGeom prst="rect">
            <a:avLst/>
          </a:prstGeom>
          <a:noFill/>
          <a:ln/>
        </p:spPr>
        <p:txBody>
          <a:bodyPr wrap="none" lIns="0" tIns="0" rIns="0" bIns="0" rtlCol="0" anchor="t"/>
          <a:lstStyle/>
          <a:p>
            <a:pPr marL="0" indent="0" algn="l" rtl="0">
              <a:lnSpc>
                <a:spcPts val="2750"/>
              </a:lnSpc>
              <a:buNone/>
            </a:pPr>
            <a:r>
              <a:rPr lang="en-US" sz="2200" b="1" dirty="0">
                <a:solidFill>
                  <a:srgbClr val="FFFFFF"/>
                </a:solidFill>
                <a:latin typeface="Nunito Semi Bold" pitchFamily="34" charset="0"/>
                <a:ea typeface="Nunito Semi Bold" pitchFamily="34" charset="-122"/>
                <a:cs typeface="Nunito Semi Bold" pitchFamily="34" charset="-120"/>
              </a:rPr>
              <a:t>Secure Login</a:t>
            </a:r>
            <a:endParaRPr lang="en-US" sz="2200" b="1" dirty="0"/>
          </a:p>
        </p:txBody>
      </p:sp>
      <p:sp>
        <p:nvSpPr>
          <p:cNvPr id="4" name="Text 2"/>
          <p:cNvSpPr/>
          <p:nvPr/>
        </p:nvSpPr>
        <p:spPr>
          <a:xfrm>
            <a:off x="837726" y="1815811"/>
            <a:ext cx="3962874" cy="766048"/>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Users can easily register and log in with their university credentials.</a:t>
            </a:r>
            <a:endParaRPr lang="en-US" sz="2000" dirty="0"/>
          </a:p>
        </p:txBody>
      </p:sp>
      <p:pic>
        <p:nvPicPr>
          <p:cNvPr id="10" name="صورة 9">
            <a:extLst>
              <a:ext uri="{FF2B5EF4-FFF2-40B4-BE49-F238E27FC236}">
                <a16:creationId xmlns:a16="http://schemas.microsoft.com/office/drawing/2014/main" id="{7C08898A-6FD1-D396-F813-9563096339BD}"/>
              </a:ext>
            </a:extLst>
          </p:cNvPr>
          <p:cNvPicPr>
            <a:picLocks noChangeAspect="1"/>
          </p:cNvPicPr>
          <p:nvPr/>
        </p:nvPicPr>
        <p:blipFill>
          <a:blip r:embed="rId3"/>
          <a:srcRect/>
          <a:stretch/>
        </p:blipFill>
        <p:spPr>
          <a:xfrm>
            <a:off x="837726" y="3042575"/>
            <a:ext cx="2338388" cy="5080679"/>
          </a:xfrm>
          <a:prstGeom prst="roundRect">
            <a:avLst>
              <a:gd name="adj" fmla="val 9789"/>
            </a:avLst>
          </a:prstGeom>
          <a:solidFill>
            <a:schemeClr val="bg1"/>
          </a:solidFill>
        </p:spPr>
      </p:pic>
      <p:sp>
        <p:nvSpPr>
          <p:cNvPr id="11" name="Text 3">
            <a:extLst>
              <a:ext uri="{FF2B5EF4-FFF2-40B4-BE49-F238E27FC236}">
                <a16:creationId xmlns:a16="http://schemas.microsoft.com/office/drawing/2014/main" id="{3F523031-68B8-F299-956D-2371B64529E1}"/>
              </a:ext>
            </a:extLst>
          </p:cNvPr>
          <p:cNvSpPr/>
          <p:nvPr/>
        </p:nvSpPr>
        <p:spPr>
          <a:xfrm>
            <a:off x="9877902" y="1445949"/>
            <a:ext cx="2999898" cy="351949"/>
          </a:xfrm>
          <a:prstGeom prst="rect">
            <a:avLst/>
          </a:prstGeom>
          <a:noFill/>
          <a:ln/>
        </p:spPr>
        <p:txBody>
          <a:bodyPr wrap="none" lIns="0" tIns="0" rIns="0" bIns="0" rtlCol="0" anchor="t"/>
          <a:lstStyle/>
          <a:p>
            <a:pPr marL="0" indent="0" algn="l" rtl="0">
              <a:lnSpc>
                <a:spcPts val="2750"/>
              </a:lnSpc>
              <a:buNone/>
            </a:pPr>
            <a:r>
              <a:rPr lang="en-US" sz="2200" b="1" dirty="0">
                <a:solidFill>
                  <a:srgbClr val="FFFFFF"/>
                </a:solidFill>
                <a:latin typeface="Nunito Semi Bold" pitchFamily="34" charset="0"/>
                <a:ea typeface="Nunito Semi Bold" pitchFamily="34" charset="-122"/>
                <a:cs typeface="Nunito Semi Bold" pitchFamily="34" charset="-120"/>
              </a:rPr>
              <a:t>Profile Customization</a:t>
            </a:r>
            <a:endParaRPr lang="en-US" sz="2200" b="1" dirty="0"/>
          </a:p>
        </p:txBody>
      </p:sp>
      <p:sp>
        <p:nvSpPr>
          <p:cNvPr id="12" name="Text 4">
            <a:extLst>
              <a:ext uri="{FF2B5EF4-FFF2-40B4-BE49-F238E27FC236}">
                <a16:creationId xmlns:a16="http://schemas.microsoft.com/office/drawing/2014/main" id="{630BB879-6FBC-E7F2-8F7E-9B47E98B6C5C}"/>
              </a:ext>
            </a:extLst>
          </p:cNvPr>
          <p:cNvSpPr/>
          <p:nvPr/>
        </p:nvSpPr>
        <p:spPr>
          <a:xfrm>
            <a:off x="9877902" y="1815811"/>
            <a:ext cx="3864890" cy="766048"/>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Students can personalize their profiles with information</a:t>
            </a:r>
            <a:endParaRPr lang="en-US" sz="2000" dirty="0"/>
          </a:p>
        </p:txBody>
      </p:sp>
      <p:sp>
        <p:nvSpPr>
          <p:cNvPr id="13" name="Text 5">
            <a:extLst>
              <a:ext uri="{FF2B5EF4-FFF2-40B4-BE49-F238E27FC236}">
                <a16:creationId xmlns:a16="http://schemas.microsoft.com/office/drawing/2014/main" id="{AB444669-ED5C-B350-C820-867E021C4589}"/>
              </a:ext>
            </a:extLst>
          </p:cNvPr>
          <p:cNvSpPr/>
          <p:nvPr/>
        </p:nvSpPr>
        <p:spPr>
          <a:xfrm>
            <a:off x="5357813" y="1445949"/>
            <a:ext cx="2338388" cy="351949"/>
          </a:xfrm>
          <a:prstGeom prst="rect">
            <a:avLst/>
          </a:prstGeom>
          <a:noFill/>
          <a:ln/>
        </p:spPr>
        <p:txBody>
          <a:bodyPr wrap="none" lIns="0" tIns="0" rIns="0" bIns="0" rtlCol="0" anchor="t"/>
          <a:lstStyle/>
          <a:p>
            <a:pPr marL="0" indent="0" algn="l" rtl="0">
              <a:lnSpc>
                <a:spcPts val="2750"/>
              </a:lnSpc>
              <a:buNone/>
            </a:pPr>
            <a:r>
              <a:rPr lang="en-US" sz="2200" b="1" dirty="0">
                <a:solidFill>
                  <a:srgbClr val="FFFFFF"/>
                </a:solidFill>
                <a:latin typeface="Nunito Semi Bold" pitchFamily="34" charset="0"/>
              </a:rPr>
              <a:t>Registration</a:t>
            </a:r>
            <a:endParaRPr lang="en-US" sz="2200" b="1" dirty="0"/>
          </a:p>
        </p:txBody>
      </p:sp>
      <p:sp>
        <p:nvSpPr>
          <p:cNvPr id="14" name="Text 6">
            <a:extLst>
              <a:ext uri="{FF2B5EF4-FFF2-40B4-BE49-F238E27FC236}">
                <a16:creationId xmlns:a16="http://schemas.microsoft.com/office/drawing/2014/main" id="{51122D5B-B024-B3C2-F2F0-CD663BE4267E}"/>
              </a:ext>
            </a:extLst>
          </p:cNvPr>
          <p:cNvSpPr/>
          <p:nvPr/>
        </p:nvSpPr>
        <p:spPr>
          <a:xfrm>
            <a:off x="5357814" y="1815811"/>
            <a:ext cx="3729036" cy="766048"/>
          </a:xfrm>
          <a:prstGeom prst="rect">
            <a:avLst/>
          </a:prstGeom>
          <a:noFill/>
          <a:ln/>
        </p:spPr>
        <p:txBody>
          <a:bodyPr wrap="square" lIns="0" tIns="0" rIns="0" bIns="0" rtlCol="0" anchor="t"/>
          <a:lstStyle/>
          <a:p>
            <a:pPr marL="0" indent="0" algn="l" rtl="0">
              <a:lnSpc>
                <a:spcPct val="150000"/>
              </a:lnSpc>
              <a:buNone/>
            </a:pPr>
            <a:r>
              <a:rPr lang="en-US" sz="2000" dirty="0">
                <a:solidFill>
                  <a:srgbClr val="FFFFFF"/>
                </a:solidFill>
                <a:latin typeface="PT Sans" pitchFamily="34" charset="0"/>
                <a:ea typeface="PT Sans" pitchFamily="34" charset="-122"/>
                <a:cs typeface="PT Sans" pitchFamily="34" charset="-120"/>
              </a:rPr>
              <a:t>The app allows users to register as a Mentor or as a Mentee</a:t>
            </a:r>
            <a:endParaRPr lang="en-US" sz="2000" dirty="0"/>
          </a:p>
        </p:txBody>
      </p:sp>
      <p:pic>
        <p:nvPicPr>
          <p:cNvPr id="17" name="صورة 16">
            <a:extLst>
              <a:ext uri="{FF2B5EF4-FFF2-40B4-BE49-F238E27FC236}">
                <a16:creationId xmlns:a16="http://schemas.microsoft.com/office/drawing/2014/main" id="{01F07C6E-734A-A7BE-3FA3-AF90AA42EEA1}"/>
              </a:ext>
            </a:extLst>
          </p:cNvPr>
          <p:cNvPicPr>
            <a:picLocks noChangeAspect="1"/>
          </p:cNvPicPr>
          <p:nvPr/>
        </p:nvPicPr>
        <p:blipFill>
          <a:blip r:embed="rId4"/>
          <a:srcRect/>
          <a:stretch/>
        </p:blipFill>
        <p:spPr>
          <a:xfrm>
            <a:off x="5357813" y="3042574"/>
            <a:ext cx="2338388" cy="5080680"/>
          </a:xfrm>
          <a:prstGeom prst="roundRect">
            <a:avLst>
              <a:gd name="adj" fmla="val 9789"/>
            </a:avLst>
          </a:prstGeom>
          <a:solidFill>
            <a:schemeClr val="bg1"/>
          </a:solidFill>
        </p:spPr>
      </p:pic>
      <p:pic>
        <p:nvPicPr>
          <p:cNvPr id="18" name="صورة 17">
            <a:extLst>
              <a:ext uri="{FF2B5EF4-FFF2-40B4-BE49-F238E27FC236}">
                <a16:creationId xmlns:a16="http://schemas.microsoft.com/office/drawing/2014/main" id="{A03E15D8-4DB2-DC22-8836-EE87E92411D5}"/>
              </a:ext>
            </a:extLst>
          </p:cNvPr>
          <p:cNvPicPr>
            <a:picLocks noChangeAspect="1"/>
          </p:cNvPicPr>
          <p:nvPr/>
        </p:nvPicPr>
        <p:blipFill>
          <a:blip r:embed="rId5"/>
          <a:srcRect/>
          <a:stretch/>
        </p:blipFill>
        <p:spPr>
          <a:xfrm>
            <a:off x="9877900" y="3042574"/>
            <a:ext cx="2338388" cy="5080680"/>
          </a:xfrm>
          <a:prstGeom prst="roundRect">
            <a:avLst>
              <a:gd name="adj" fmla="val 9789"/>
            </a:avLst>
          </a:prstGeom>
          <a:solidFill>
            <a:schemeClr val="bg1"/>
          </a:solidFill>
        </p:spPr>
      </p:pic>
      <p:sp>
        <p:nvSpPr>
          <p:cNvPr id="19" name="مستطيل 18">
            <a:extLst>
              <a:ext uri="{FF2B5EF4-FFF2-40B4-BE49-F238E27FC236}">
                <a16:creationId xmlns:a16="http://schemas.microsoft.com/office/drawing/2014/main" id="{E6642B0D-82AF-D5F2-2781-A9F7EFF4CFF9}"/>
              </a:ext>
            </a:extLst>
          </p:cNvPr>
          <p:cNvSpPr/>
          <p:nvPr/>
        </p:nvSpPr>
        <p:spPr>
          <a:xfrm>
            <a:off x="12877800" y="7786688"/>
            <a:ext cx="1676400" cy="342900"/>
          </a:xfrm>
          <a:prstGeom prst="rect">
            <a:avLst/>
          </a:prstGeom>
          <a:solidFill>
            <a:srgbClr val="0000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hape 3">
            <a:extLst>
              <a:ext uri="{FF2B5EF4-FFF2-40B4-BE49-F238E27FC236}">
                <a16:creationId xmlns:a16="http://schemas.microsoft.com/office/drawing/2014/main" id="{26D36C5F-5B15-22D9-2B6B-B85983388034}"/>
              </a:ext>
            </a:extLst>
          </p:cNvPr>
          <p:cNvSpPr/>
          <p:nvPr/>
        </p:nvSpPr>
        <p:spPr>
          <a:xfrm rot="5400000" flipV="1">
            <a:off x="1548576" y="5485915"/>
            <a:ext cx="5460054" cy="45719"/>
          </a:xfrm>
          <a:prstGeom prst="roundRect">
            <a:avLst>
              <a:gd name="adj" fmla="val 2356110"/>
            </a:avLst>
          </a:prstGeom>
          <a:solidFill>
            <a:srgbClr val="F2B42D"/>
          </a:solidFill>
          <a:ln/>
        </p:spPr>
      </p:sp>
      <p:sp>
        <p:nvSpPr>
          <p:cNvPr id="21" name="Shape 6">
            <a:extLst>
              <a:ext uri="{FF2B5EF4-FFF2-40B4-BE49-F238E27FC236}">
                <a16:creationId xmlns:a16="http://schemas.microsoft.com/office/drawing/2014/main" id="{52A3343D-B061-0E2E-A070-423C38EF48B5}"/>
              </a:ext>
            </a:extLst>
          </p:cNvPr>
          <p:cNvSpPr/>
          <p:nvPr/>
        </p:nvSpPr>
        <p:spPr>
          <a:xfrm rot="5400000" flipV="1">
            <a:off x="6057023" y="5476713"/>
            <a:ext cx="5460056" cy="45719"/>
          </a:xfrm>
          <a:prstGeom prst="roundRect">
            <a:avLst>
              <a:gd name="adj" fmla="val 2356110"/>
            </a:avLst>
          </a:prstGeom>
          <a:solidFill>
            <a:srgbClr val="D7425E"/>
          </a:solidFill>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685</Words>
  <Application>Microsoft Office PowerPoint</Application>
  <PresentationFormat>مخصص</PresentationFormat>
  <Paragraphs>96</Paragraphs>
  <Slides>16</Slides>
  <Notes>16</Notes>
  <HiddenSlides>0</HiddenSlides>
  <MMClips>0</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16</vt:i4>
      </vt:variant>
    </vt:vector>
  </HeadingPairs>
  <TitlesOfParts>
    <vt:vector size="20" baseType="lpstr">
      <vt:lpstr>Nunito Semi Bold</vt:lpstr>
      <vt:lpstr>Arial</vt:lpstr>
      <vt:lpstr>PT Sans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SalahAddiN</cp:lastModifiedBy>
  <cp:revision>3</cp:revision>
  <dcterms:created xsi:type="dcterms:W3CDTF">2024-12-02T20:04:23Z</dcterms:created>
  <dcterms:modified xsi:type="dcterms:W3CDTF">2024-12-03T01:22:28Z</dcterms:modified>
</cp:coreProperties>
</file>